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8" r:id="rId2"/>
  </p:sldMasterIdLst>
  <p:notesMasterIdLst>
    <p:notesMasterId r:id="rId5"/>
  </p:notesMasterIdLst>
  <p:handoutMasterIdLst>
    <p:handoutMasterId r:id="rId6"/>
  </p:handoutMasterIdLst>
  <p:sldIdLst>
    <p:sldId id="261" r:id="rId3"/>
    <p:sldId id="276" r:id="rId4"/>
  </p:sldIdLst>
  <p:sldSz cx="12658725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54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6699"/>
    <a:srgbClr val="660066"/>
    <a:srgbClr val="00294B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584" autoAdjust="0"/>
  </p:normalViewPr>
  <p:slideViewPr>
    <p:cSldViewPr>
      <p:cViewPr varScale="1">
        <p:scale>
          <a:sx n="62" d="100"/>
          <a:sy n="62" d="100"/>
        </p:scale>
        <p:origin x="796" y="52"/>
      </p:cViewPr>
      <p:guideLst>
        <p:guide orient="horz" pos="1117"/>
        <p:guide pos="5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A8023A-EFD7-4186-A699-C116AC6D31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520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5113" y="685800"/>
            <a:ext cx="63277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CF6B4E-EC80-4CF2-B9BB-B5D2AA94C5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Voici</a:t>
            </a:r>
            <a:r>
              <a:rPr lang="fr-FR" baseline="0" dirty="0"/>
              <a:t> les infos de la semaine 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F6B4E-EC80-4CF2-B9BB-B5D2AA94C52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8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F6B4E-EC80-4CF2-B9BB-B5D2AA94C52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5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632941" y="1196758"/>
            <a:ext cx="5590937" cy="4929411"/>
          </a:xfrm>
        </p:spPr>
        <p:txBody>
          <a:bodyPr/>
          <a:lstStyle>
            <a:lvl1pPr marL="468333" indent="-468333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82199" indent="-357755">
              <a:buClr>
                <a:schemeClr val="bg1">
                  <a:lumMod val="95000"/>
                </a:schemeClr>
              </a:buClr>
              <a:buSzPct val="50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39165" indent="-390277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73331" indent="0">
              <a:buNone/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6329368" y="1220754"/>
            <a:ext cx="5590937" cy="4929411"/>
          </a:xfrm>
        </p:spPr>
        <p:txBody>
          <a:bodyPr/>
          <a:lstStyle>
            <a:lvl1pPr marL="468333" indent="-468333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82199" indent="-357755">
              <a:buClr>
                <a:schemeClr val="bg1">
                  <a:lumMod val="95000"/>
                </a:schemeClr>
              </a:buClr>
              <a:buSzPct val="50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39165" indent="-390277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73331" indent="0">
              <a:buNone/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32942" y="274637"/>
            <a:ext cx="11392853" cy="706091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B27BB0C-56D8-4110-867A-E517AB0CFFE2}" type="datetime1">
              <a:rPr lang="fr-FR" smtClean="0"/>
              <a:t>30/01/2025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3451225" y="6356350"/>
            <a:ext cx="6267450" cy="366713"/>
          </a:xfrm>
        </p:spPr>
        <p:txBody>
          <a:bodyPr/>
          <a:lstStyle>
            <a:lvl1pPr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6D565B83-9048-47D1-88CC-F9ADEFC329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2503" y="2440909"/>
            <a:ext cx="6376818" cy="1470026"/>
          </a:xfrm>
        </p:spPr>
        <p:txBody>
          <a:bodyPr>
            <a:normAutofit/>
          </a:bodyPr>
          <a:lstStyle>
            <a:lvl1pPr algn="r">
              <a:defRPr sz="55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29991" y="4196680"/>
            <a:ext cx="5582420" cy="1752600"/>
          </a:xfrm>
        </p:spPr>
        <p:txBody>
          <a:bodyPr>
            <a:normAutofit/>
          </a:bodyPr>
          <a:lstStyle>
            <a:lvl1pPr marL="0" indent="0" algn="r">
              <a:buNone/>
              <a:defRPr sz="38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2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2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7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C8D3-A540-4860-AB6E-09048DF0D2D5}" type="datetime1">
              <a:rPr lang="fr-FR" smtClean="0"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CC8A-238D-4666-AD7F-67E8512307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1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9368" y="274639"/>
            <a:ext cx="5696428" cy="1143000"/>
          </a:xfrm>
        </p:spPr>
        <p:txBody>
          <a:bodyPr>
            <a:noAutofit/>
          </a:bodyPr>
          <a:lstStyle>
            <a:lvl1pPr>
              <a:defRPr sz="49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9368" y="1600202"/>
            <a:ext cx="5696428" cy="4525963"/>
          </a:xfrm>
        </p:spPr>
        <p:txBody>
          <a:bodyPr/>
          <a:lstStyle>
            <a:lvl1pPr marL="362091" indent="-362091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  <a:lvl2pPr marL="1014721" indent="-390277">
              <a:buClr>
                <a:schemeClr val="bg1">
                  <a:lumMod val="95000"/>
                </a:schemeClr>
              </a:buClr>
              <a:buSzPct val="50000"/>
              <a:buFont typeface="Arial" panose="020B060402020202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2pPr>
            <a:lvl3pPr marL="1561109" indent="-312222">
              <a:buClr>
                <a:schemeClr val="bg1">
                  <a:lumMod val="95000"/>
                </a:schemeClr>
              </a:buClr>
              <a:buSzPct val="66000"/>
              <a:buFont typeface="Arial" panose="020B060402020202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3pPr>
            <a:lvl4pPr marL="1561109" indent="-312222">
              <a:buClr>
                <a:schemeClr val="bg1">
                  <a:lumMod val="95000"/>
                </a:schemeClr>
              </a:buClr>
              <a:buSzPct val="66000"/>
              <a:buFont typeface="Arial" panose="020B060402020202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4pPr>
            <a:lvl5pPr marL="1561109" indent="-312222">
              <a:buClr>
                <a:schemeClr val="bg1">
                  <a:lumMod val="95000"/>
                </a:schemeClr>
              </a:buClr>
              <a:buSzPct val="66000"/>
              <a:buFont typeface="Arial" panose="020B060402020202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A38CE4A-B0C3-489F-A6DD-E9025752FF1F}" type="datetime1">
              <a:rPr lang="fr-FR" smtClean="0"/>
              <a:t>30/01/2025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38575" y="6356350"/>
            <a:ext cx="5880100" cy="366713"/>
          </a:xfrm>
        </p:spPr>
        <p:txBody>
          <a:bodyPr/>
          <a:lstStyle>
            <a:lvl1pPr algn="ct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F4B1912-32B1-4B3E-9D13-A5B81EFB77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9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632936" y="1196753"/>
            <a:ext cx="5590937" cy="4929411"/>
          </a:xfrm>
        </p:spPr>
        <p:txBody>
          <a:bodyPr/>
          <a:lstStyle>
            <a:lvl1pPr marL="468333" indent="-468333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82199" indent="-357755">
              <a:buClr>
                <a:schemeClr val="bg1">
                  <a:lumMod val="95000"/>
                </a:schemeClr>
              </a:buClr>
              <a:buSzPct val="50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39165" indent="-390277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73331" indent="0">
              <a:buNone/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6329363" y="1220754"/>
            <a:ext cx="5590937" cy="4929411"/>
          </a:xfrm>
        </p:spPr>
        <p:txBody>
          <a:bodyPr/>
          <a:lstStyle>
            <a:lvl1pPr marL="468333" indent="-468333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82199" indent="-357755">
              <a:buClr>
                <a:schemeClr val="bg1">
                  <a:lumMod val="95000"/>
                </a:schemeClr>
              </a:buClr>
              <a:buSzPct val="50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39165" indent="-390277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73331" indent="0">
              <a:buNone/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32937" y="274637"/>
            <a:ext cx="11392853" cy="706091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F6C98C7-4284-4817-8F6E-CA9EE513A0CE}" type="datetime1">
              <a:rPr lang="fr-FR" smtClean="0"/>
              <a:t>30/01/2025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3451225" y="6356350"/>
            <a:ext cx="6267450" cy="366713"/>
          </a:xfrm>
        </p:spPr>
        <p:txBody>
          <a:bodyPr/>
          <a:lstStyle>
            <a:lvl1pPr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23AD642-0E17-4845-AE01-C4510CDEC7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372D-7C04-418A-9B61-8816E9FDAE86}" type="datetime1">
              <a:rPr lang="fr-FR" smtClean="0"/>
              <a:t>30/01/2025</a:t>
            </a:fld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D489-8FA3-4F7C-BD0C-244FE1C317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944" y="273049"/>
            <a:ext cx="4164634" cy="1162051"/>
          </a:xfrm>
        </p:spPr>
        <p:txBody>
          <a:bodyPr anchor="b"/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2187" y="1508786"/>
            <a:ext cx="7076579" cy="4713387"/>
          </a:xfrm>
        </p:spPr>
        <p:txBody>
          <a:bodyPr/>
          <a:lstStyle>
            <a:lvl1pPr marL="362091" indent="-362091">
              <a:buClr>
                <a:schemeClr val="bg1">
                  <a:lumMod val="95000"/>
                </a:schemeClr>
              </a:buClr>
              <a:buSzPct val="66000"/>
              <a:buFont typeface="Arial" panose="020B060402020202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58610" indent="-234166">
              <a:buClr>
                <a:schemeClr val="bg1">
                  <a:lumMod val="95000"/>
                </a:schemeClr>
              </a:buClr>
              <a:buSzPct val="50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15053" indent="-247176">
              <a:buSzPct val="66000"/>
              <a:buFont typeface="Arial" panose="020B060402020202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5053" indent="-247176">
              <a:buSzPct val="66000"/>
              <a:buFont typeface="Arial" panose="020B060402020202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15053" indent="-247176">
              <a:buSzPct val="66000"/>
              <a:buFont typeface="Arial" panose="020B060402020202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2944" y="1435104"/>
            <a:ext cx="4164634" cy="163386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624444" indent="0">
              <a:buNone/>
              <a:defRPr sz="1600"/>
            </a:lvl2pPr>
            <a:lvl3pPr marL="1248888" indent="0">
              <a:buNone/>
              <a:defRPr sz="1400"/>
            </a:lvl3pPr>
            <a:lvl4pPr marL="1873331" indent="0">
              <a:buNone/>
              <a:defRPr sz="1200"/>
            </a:lvl4pPr>
            <a:lvl5pPr marL="2497775" indent="0">
              <a:buNone/>
              <a:defRPr sz="1200"/>
            </a:lvl5pPr>
            <a:lvl6pPr marL="3122219" indent="0">
              <a:buNone/>
              <a:defRPr sz="1200"/>
            </a:lvl6pPr>
            <a:lvl7pPr marL="3746663" indent="0">
              <a:buNone/>
              <a:defRPr sz="1200"/>
            </a:lvl7pPr>
            <a:lvl8pPr marL="4371106" indent="0">
              <a:buNone/>
              <a:defRPr sz="1200"/>
            </a:lvl8pPr>
            <a:lvl9pPr marL="4995550" indent="0">
              <a:buNone/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CA2F45D-75AD-4E21-8FB9-2605777905EE}" type="datetime1">
              <a:rPr lang="fr-FR" smtClean="0"/>
              <a:t>30/01/2025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838575" y="6356350"/>
            <a:ext cx="5880100" cy="366713"/>
          </a:xfrm>
        </p:spPr>
        <p:txBody>
          <a:bodyPr/>
          <a:lstStyle>
            <a:lvl1pPr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A2D27722-409C-4A1B-96A2-E7E2798254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04A8-4AF6-4443-A894-E0CCB25B8D06}" type="datetime1">
              <a:rPr lang="fr-FR" smtClean="0"/>
              <a:t>30/01/2025</a:t>
            </a:fld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EF1-F7E8-43CB-BD44-47E056AE9F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8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937" y="274637"/>
            <a:ext cx="11392853" cy="706091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2936" y="1196753"/>
            <a:ext cx="5590937" cy="4929411"/>
          </a:xfrm>
        </p:spPr>
        <p:txBody>
          <a:bodyPr/>
          <a:lstStyle>
            <a:lvl1pPr marL="468333" indent="-468333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82199" indent="-357755">
              <a:buClr>
                <a:schemeClr val="bg1">
                  <a:lumMod val="95000"/>
                </a:schemeClr>
              </a:buClr>
              <a:buSzPct val="50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39165" indent="-390277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•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73331" indent="0">
              <a:buNone/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34853" y="1196753"/>
            <a:ext cx="5590937" cy="4929411"/>
          </a:xfrm>
        </p:spPr>
        <p:txBody>
          <a:bodyPr/>
          <a:lstStyle>
            <a:lvl1pPr marL="468333" indent="-468333">
              <a:buClr>
                <a:schemeClr val="bg1">
                  <a:lumMod val="95000"/>
                </a:schemeClr>
              </a:buClr>
              <a:buSzPct val="66000"/>
              <a:buFont typeface="Arial Narrow" panose="020B060602020203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82199" indent="-357755">
              <a:buClr>
                <a:schemeClr val="bg1">
                  <a:lumMod val="95000"/>
                </a:schemeClr>
              </a:buClr>
              <a:buSzPct val="50000"/>
              <a:buFont typeface="Arial" panose="020B0604020202020204" pitchFamily="34" charset="0"/>
              <a:buChar char="►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1">
                  <a:lumMod val="95000"/>
                </a:schemeClr>
              </a:buClr>
              <a:buSzPct val="66000"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73331" indent="0">
              <a:buNone/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463DE99-047C-46C5-8629-27A6B37B2324}" type="datetime1">
              <a:rPr lang="fr-FR" smtClean="0"/>
              <a:t>30/01/2025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838575" y="6356350"/>
            <a:ext cx="5880100" cy="366713"/>
          </a:xfrm>
        </p:spPr>
        <p:txBody>
          <a:bodyPr/>
          <a:lstStyle>
            <a:lvl1pPr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i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CE3F6F6A-FB74-4B70-8DEB-ED79374736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7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352"/>
          <a:stretch>
            <a:fillRect/>
          </a:stretch>
        </p:blipFill>
        <p:spPr bwMode="auto">
          <a:xfrm>
            <a:off x="0" y="0"/>
            <a:ext cx="966152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53538" y="0"/>
            <a:ext cx="3405187" cy="6858000"/>
          </a:xfrm>
          <a:prstGeom prst="rect">
            <a:avLst/>
          </a:prstGeom>
          <a:solidFill>
            <a:srgbClr val="B1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4907" tIns="62454" rIns="124907" bIns="62454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6238875"/>
            <a:ext cx="10461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24446" y="158840"/>
            <a:ext cx="9028722" cy="1089624"/>
          </a:xfrm>
          <a:prstGeom prst="rect">
            <a:avLst/>
          </a:prstGeom>
        </p:spPr>
        <p:txBody>
          <a:bodyPr lIns="124907" tIns="62454" rIns="124907" bIns="62454" anchor="t"/>
          <a:lstStyle>
            <a:lvl1pPr algn="l">
              <a:defRPr sz="49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994650" y="6356350"/>
            <a:ext cx="2954338" cy="365125"/>
          </a:xfrm>
          <a:prstGeom prst="rect">
            <a:avLst/>
          </a:prstGeom>
        </p:spPr>
        <p:txBody>
          <a:bodyPr vert="horz" wrap="square" lIns="124907" tIns="62454" rIns="124907" bIns="6245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6B91B46C-4C3C-43DE-841C-25EA9AE8994D}" type="datetimeFigureOut">
              <a:rPr lang="fr-FR" altLang="fr-FR"/>
              <a:pPr/>
              <a:t>30/01/2025</a:t>
            </a:fld>
            <a:endParaRPr lang="fr-FR" alt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24350" y="6356350"/>
            <a:ext cx="4010025" cy="365125"/>
          </a:xfrm>
          <a:prstGeom prst="rect">
            <a:avLst/>
          </a:prstGeom>
        </p:spPr>
        <p:txBody>
          <a:bodyPr lIns="124907" tIns="62454" rIns="124907" bIns="62454"/>
          <a:lstStyle>
            <a:lvl1pPr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948988" y="6356350"/>
            <a:ext cx="1476375" cy="365125"/>
          </a:xfrm>
          <a:prstGeom prst="rect">
            <a:avLst/>
          </a:prstGeom>
        </p:spPr>
        <p:txBody>
          <a:bodyPr vert="horz" wrap="square" lIns="124907" tIns="62454" rIns="124907" bIns="6245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9CED39E8-79EF-4BE2-841A-CCD5E25FF0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0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33413" y="274638"/>
            <a:ext cx="113919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889" tIns="62444" rIns="124889" bIns="624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33413" y="1600200"/>
            <a:ext cx="11391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889" tIns="62444" rIns="124889" bIns="62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18675" y="6356350"/>
            <a:ext cx="1458913" cy="366713"/>
          </a:xfrm>
          <a:prstGeom prst="rect">
            <a:avLst/>
          </a:prstGeom>
        </p:spPr>
        <p:txBody>
          <a:bodyPr vert="horz" lIns="124889" tIns="62444" rIns="124889" bIns="624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CAD5529-F3A2-48B4-B433-9404E0DE688A}" type="datetime1">
              <a:rPr lang="fr-FR" smtClean="0"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38563" y="6356350"/>
            <a:ext cx="5992812" cy="366713"/>
          </a:xfrm>
          <a:prstGeom prst="rect">
            <a:avLst/>
          </a:prstGeom>
        </p:spPr>
        <p:txBody>
          <a:bodyPr vert="horz" lIns="124889" tIns="62444" rIns="124889" bIns="624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15688" y="6356350"/>
            <a:ext cx="809625" cy="366713"/>
          </a:xfrm>
          <a:prstGeom prst="rect">
            <a:avLst/>
          </a:prstGeom>
        </p:spPr>
        <p:txBody>
          <a:bodyPr vert="horz" lIns="124889" tIns="62444" rIns="124889" bIns="624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9B2CD7A3-7746-4965-9437-74533CE085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5pPr>
      <a:lvl6pPr marL="62444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6pPr>
      <a:lvl7pPr marL="1248888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7pPr>
      <a:lvl8pPr marL="1873331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8pPr>
      <a:lvl9pPr marL="2497775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1014413" indent="-3889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560513" indent="-311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84400" indent="-311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809875" indent="-311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434441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8884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83328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07772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4444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888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3331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97775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219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6663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1106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550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33413" y="274638"/>
            <a:ext cx="113919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889" tIns="62444" rIns="124889" bIns="624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33413" y="1600200"/>
            <a:ext cx="11391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889" tIns="62444" rIns="124889" bIns="62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18675" y="6356350"/>
            <a:ext cx="1458913" cy="366713"/>
          </a:xfrm>
          <a:prstGeom prst="rect">
            <a:avLst/>
          </a:prstGeom>
        </p:spPr>
        <p:txBody>
          <a:bodyPr vert="horz" lIns="124889" tIns="62444" rIns="124889" bIns="624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E332E42C-749B-454C-AD6E-2B8246044838}" type="datetime1">
              <a:rPr lang="fr-FR" smtClean="0"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38563" y="6356350"/>
            <a:ext cx="5992812" cy="366713"/>
          </a:xfrm>
          <a:prstGeom prst="rect">
            <a:avLst/>
          </a:prstGeom>
        </p:spPr>
        <p:txBody>
          <a:bodyPr vert="horz" lIns="124889" tIns="62444" rIns="124889" bIns="624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Bienvenue à 3SR - Seminaire le 04 mars 2015 amphi K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15688" y="6356350"/>
            <a:ext cx="809625" cy="366713"/>
          </a:xfrm>
          <a:prstGeom prst="rect">
            <a:avLst/>
          </a:prstGeom>
        </p:spPr>
        <p:txBody>
          <a:bodyPr vert="horz" lIns="124889" tIns="62444" rIns="124889" bIns="624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C2FD4AC0-94F6-4169-BFF7-055814DD12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5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5pPr>
      <a:lvl6pPr marL="62444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6pPr>
      <a:lvl7pPr marL="1248888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7pPr>
      <a:lvl8pPr marL="1873331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8pPr>
      <a:lvl9pPr marL="2497775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mbria" pitchFamily="18" charset="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1014413" indent="-3889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560513" indent="-311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84400" indent="-311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809875" indent="-311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434441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8884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83328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07772" indent="-312222" algn="l" defTabSz="12488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4444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888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3331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97775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219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6663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1106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550" algn="l" defTabSz="124888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0075" y="2278063"/>
            <a:ext cx="9817100" cy="14684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/>
              <a:t>Laboratoire </a:t>
            </a:r>
            <a:br>
              <a:rPr lang="fr-FR" dirty="0"/>
            </a:br>
            <a:r>
              <a:rPr lang="fr-FR"/>
              <a:t>Sols Solides </a:t>
            </a:r>
            <a:r>
              <a:rPr lang="fr-FR" dirty="0"/>
              <a:t>Structures Risques</a:t>
            </a:r>
          </a:p>
        </p:txBody>
      </p:sp>
      <p:pic>
        <p:nvPicPr>
          <p:cNvPr id="11267" name="Picture 2" descr="C:\Users\mdesousa-pfister\Desktop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519738"/>
            <a:ext cx="129698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330" y="5584369"/>
            <a:ext cx="1728192" cy="9714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698" y="5469538"/>
            <a:ext cx="1438441" cy="1090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680" y="118772"/>
            <a:ext cx="3527425" cy="1138773"/>
          </a:xfrm>
          <a:prstGeom prst="rect">
            <a:avLst/>
          </a:prstGeom>
          <a:gradFill>
            <a:gsLst>
              <a:gs pos="40000">
                <a:schemeClr val="bg1"/>
              </a:gs>
              <a:gs pos="100000">
                <a:schemeClr val="accent4">
                  <a:lumMod val="25000"/>
                  <a:lumOff val="75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>
              <a:lnSpc>
                <a:spcPct val="150000"/>
              </a:lnSpc>
              <a:defRPr/>
            </a:pPr>
            <a:endParaRPr lang="en-US" altLang="fr-FR" sz="1400" i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0939" y="118772"/>
            <a:ext cx="7398488" cy="1138773"/>
          </a:xfrm>
          <a:prstGeom prst="rect">
            <a:avLst/>
          </a:prstGeom>
          <a:gradFill>
            <a:gsLst>
              <a:gs pos="40000">
                <a:schemeClr val="bg1"/>
              </a:gs>
              <a:gs pos="100000">
                <a:schemeClr val="accent4">
                  <a:lumMod val="25000"/>
                  <a:lumOff val="75000"/>
                </a:schemeClr>
              </a:gs>
            </a:gsLst>
            <a:lin ang="5400000" scaled="1"/>
          </a:gradFill>
          <a:ln w="127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spcAft>
                <a:spcPts val="60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</a:rPr>
              <a:t>Caractérisations multi-échelle de l’hygro-mécanique des matelas fibreux</a:t>
            </a:r>
          </a:p>
          <a:p>
            <a:pPr algn="ctr">
              <a:defRPr/>
            </a:pPr>
            <a:r>
              <a:rPr lang="en-US" altLang="fr-FR" sz="1400" i="1" dirty="0">
                <a:solidFill>
                  <a:srgbClr val="000000"/>
                </a:solidFill>
              </a:rPr>
              <a:t>Multiscale Characterization of the Hygro-Mechanics of the Fiber Mats</a:t>
            </a:r>
          </a:p>
        </p:txBody>
      </p:sp>
      <p:sp>
        <p:nvSpPr>
          <p:cNvPr id="6153" name="ZoneTexte 3"/>
          <p:cNvSpPr txBox="1">
            <a:spLocks noChangeArrowheads="1"/>
          </p:cNvSpPr>
          <p:nvPr/>
        </p:nvSpPr>
        <p:spPr bwMode="auto">
          <a:xfrm>
            <a:off x="2384127" y="150344"/>
            <a:ext cx="2505075" cy="10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 b="1" i="1" dirty="0">
                <a:solidFill>
                  <a:srgbClr val="000000"/>
                </a:solidFill>
                <a:latin typeface="Calibri" pitchFamily="34" charset="0"/>
              </a:rPr>
              <a:t>Julien </a:t>
            </a:r>
            <a:r>
              <a:rPr lang="fr-FR" altLang="en-US" sz="1400" b="1" i="1" dirty="0" err="1">
                <a:solidFill>
                  <a:srgbClr val="000000"/>
                </a:solidFill>
                <a:latin typeface="Calibri" pitchFamily="34" charset="0"/>
              </a:rPr>
              <a:t>Clauzon</a:t>
            </a:r>
            <a:endParaRPr lang="fr-FR" altLang="en-US" sz="1400" b="1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200" dirty="0">
                <a:solidFill>
                  <a:srgbClr val="000000"/>
                </a:solidFill>
                <a:latin typeface="Calibri" pitchFamily="34" charset="0"/>
              </a:rPr>
              <a:t>Thèse, 2024 – 2027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200" dirty="0">
                <a:solidFill>
                  <a:srgbClr val="000000"/>
                </a:solidFill>
                <a:latin typeface="Calibri" pitchFamily="34" charset="0"/>
              </a:rPr>
              <a:t>3SR </a:t>
            </a:r>
            <a:r>
              <a:rPr lang="fr-FR" altLang="en-US" sz="1200" dirty="0" err="1">
                <a:solidFill>
                  <a:srgbClr val="000000"/>
                </a:solidFill>
                <a:latin typeface="Calibri" pitchFamily="34" charset="0"/>
              </a:rPr>
              <a:t>Lab</a:t>
            </a:r>
            <a:r>
              <a:rPr lang="fr-FR" altLang="en-US" sz="1200" dirty="0">
                <a:solidFill>
                  <a:srgbClr val="000000"/>
                </a:solidFill>
                <a:latin typeface="Calibri" pitchFamily="34" charset="0"/>
              </a:rPr>
              <a:t>  (Sabine Rolland du </a:t>
            </a:r>
            <a:r>
              <a:rPr lang="fr-FR" altLang="en-US" sz="1200" dirty="0" err="1">
                <a:solidFill>
                  <a:srgbClr val="000000"/>
                </a:solidFill>
                <a:latin typeface="Calibri" pitchFamily="34" charset="0"/>
              </a:rPr>
              <a:t>Roscoat</a:t>
            </a:r>
            <a:r>
              <a:rPr lang="fr-FR" altLang="en-US" sz="1200" dirty="0">
                <a:solidFill>
                  <a:srgbClr val="000000"/>
                </a:solidFill>
                <a:latin typeface="Calibri" pitchFamily="34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200" dirty="0">
                <a:solidFill>
                  <a:srgbClr val="000000"/>
                </a:solidFill>
                <a:latin typeface="Calibri" pitchFamily="34" charset="0"/>
              </a:rPr>
              <a:t>LGP2 (Raphaël Passas, Quentin Charlier)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 rot="-5400000">
            <a:off x="-785018" y="3198019"/>
            <a:ext cx="21605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1"/>
                </a:solidFill>
                <a:latin typeface="Arial Narrow" pitchFamily="34" charset="0"/>
              </a:defRPr>
            </a:lvl1pPr>
            <a:lvl2pPr marL="1014413" indent="-388938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800">
                <a:solidFill>
                  <a:schemeClr val="tx1"/>
                </a:solidFill>
                <a:latin typeface="Arial Narrow" pitchFamily="34" charset="0"/>
              </a:defRPr>
            </a:lvl2pPr>
            <a:lvl3pPr marL="1560513" indent="-31115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300">
                <a:solidFill>
                  <a:schemeClr val="tx1"/>
                </a:solidFill>
                <a:latin typeface="Arial Narrow" pitchFamily="34" charset="0"/>
              </a:defRPr>
            </a:lvl3pPr>
            <a:lvl4pPr marL="2184400" indent="-3111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 Narrow" pitchFamily="34" charset="0"/>
              </a:defRPr>
            </a:lvl4pPr>
            <a:lvl5pPr marL="2809875" indent="-31115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 Narrow" pitchFamily="34" charset="0"/>
              </a:defRPr>
            </a:lvl5pPr>
            <a:lvl6pPr marL="3267075"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 Narrow" pitchFamily="34" charset="0"/>
              </a:defRPr>
            </a:lvl6pPr>
            <a:lvl7pPr marL="3724275"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 Narrow" pitchFamily="34" charset="0"/>
              </a:defRPr>
            </a:lvl7pPr>
            <a:lvl8pPr marL="4181475"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 Narrow" pitchFamily="34" charset="0"/>
              </a:defRPr>
            </a:lvl8pPr>
            <a:lvl9pPr marL="4638675"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400" b="1" dirty="0">
                <a:solidFill>
                  <a:srgbClr val="003366"/>
                </a:solidFill>
                <a:latin typeface="Calibri" pitchFamily="34" charset="0"/>
                <a:ea typeface="Microsoft YaHei" pitchFamily="34" charset="-122"/>
              </a:rPr>
              <a:t>Equipe </a:t>
            </a:r>
            <a:r>
              <a:rPr lang="fr-FR" altLang="en-US" sz="2400" b="1" dirty="0" err="1">
                <a:solidFill>
                  <a:srgbClr val="003366"/>
                </a:solidFill>
                <a:latin typeface="Calibri" pitchFamily="34" charset="0"/>
                <a:ea typeface="Microsoft YaHei" pitchFamily="34" charset="-122"/>
              </a:rPr>
              <a:t>CoMHet</a:t>
            </a:r>
            <a:endParaRPr lang="fr-FR" altLang="en-US" sz="2400" b="1" dirty="0">
              <a:solidFill>
                <a:srgbClr val="003366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70" name="Text Box 21"/>
          <p:cNvSpPr txBox="1">
            <a:spLocks noChangeArrowheads="1"/>
          </p:cNvSpPr>
          <p:nvPr/>
        </p:nvSpPr>
        <p:spPr bwMode="auto">
          <a:xfrm>
            <a:off x="1446738" y="1855575"/>
            <a:ext cx="3074650" cy="474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5889" tIns="32945" rIns="65889" bIns="32945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400">
                <a:solidFill>
                  <a:schemeClr val="tx1"/>
                </a:solidFill>
                <a:latin typeface="Arial Narrow" pitchFamily="34" charset="0"/>
              </a:defRPr>
            </a:lvl1pPr>
            <a:lvl2pPr indent="-388938" eaLnBrk="0" hangingPunct="0">
              <a:spcBef>
                <a:spcPct val="20000"/>
              </a:spcBef>
              <a:buFont typeface="Arial" charset="0"/>
              <a:buChar char="–"/>
              <a:defRPr sz="3800">
                <a:solidFill>
                  <a:schemeClr val="tx1"/>
                </a:solidFill>
                <a:latin typeface="Arial Narrow" pitchFamily="34" charset="0"/>
              </a:defRPr>
            </a:lvl2pPr>
            <a:lvl3pPr indent="-311150"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Arial Narrow" pitchFamily="34" charset="0"/>
              </a:defRPr>
            </a:lvl3pPr>
            <a:lvl4pPr indent="-31115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Arial Narrow" pitchFamily="34" charset="0"/>
              </a:defRPr>
            </a:lvl4pPr>
            <a:lvl5pPr indent="-31115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5pPr>
            <a:lvl6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6pPr>
            <a:lvl7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7pPr>
            <a:lvl8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8pPr>
            <a:lvl9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Packaging industry: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140 MT of non-degradable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 petroleum based polymers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 worldwide in 2021.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Paper: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It is an </a:t>
            </a: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alternative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but</a:t>
            </a: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is strongly limited by its </a:t>
            </a: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weak ductility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To face the growing demand while limiting its environmental impact</a:t>
            </a: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, the paper industry must reduce its consumption of energy, water and raw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1235075" y="1553255"/>
            <a:ext cx="3527425" cy="5214937"/>
          </a:xfrm>
          <a:prstGeom prst="roundRect">
            <a:avLst>
              <a:gd name="adj" fmla="val 0"/>
            </a:avLst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2" name="ZoneTexte 351"/>
          <p:cNvSpPr txBox="1">
            <a:spLocks noChangeArrowheads="1"/>
          </p:cNvSpPr>
          <p:nvPr/>
        </p:nvSpPr>
        <p:spPr bwMode="auto">
          <a:xfrm>
            <a:off x="2430204" y="1355157"/>
            <a:ext cx="1160508" cy="4062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25000"/>
                  <a:lumOff val="75000"/>
                </a:schemeClr>
              </a:gs>
            </a:gsLst>
            <a:lin ang="5400000" scaled="1"/>
            <a:tileRect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07" tIns="45704" rIns="91407" bIns="45704">
            <a:spAutoFit/>
          </a:bodyPr>
          <a:lstStyle>
            <a:defPPr>
              <a:defRPr lang="fr-FR"/>
            </a:defPPr>
            <a:lvl1pPr algn="ctr">
              <a:defRPr sz="1800"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Context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4960938" y="1551441"/>
            <a:ext cx="7397750" cy="5208587"/>
          </a:xfrm>
          <a:prstGeom prst="roundRect">
            <a:avLst>
              <a:gd name="adj" fmla="val 0"/>
            </a:avLst>
          </a:prstGeom>
          <a:noFill/>
          <a:ln w="3175" cap="flat" cmpd="sng" algn="ctr">
            <a:solidFill>
              <a:srgbClr val="00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8024237" y="1346260"/>
            <a:ext cx="1275249" cy="4062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25000"/>
                  <a:lumOff val="75000"/>
                </a:schemeClr>
              </a:gs>
            </a:gsLst>
            <a:lin ang="5400000" scaled="1"/>
            <a:tileRect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07" tIns="45704" rIns="91407" bIns="45704">
            <a:spAutoFit/>
          </a:bodyPr>
          <a:lstStyle>
            <a:defPPr>
              <a:defRPr lang="fr-FR"/>
            </a:defPPr>
            <a:lvl1pPr algn="ctr">
              <a:defRPr sz="1800"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Method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3431BC-0B82-4CCA-B702-6BAE45B15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9706"/>
          <a:stretch/>
        </p:blipFill>
        <p:spPr>
          <a:xfrm>
            <a:off x="1460403" y="166840"/>
            <a:ext cx="805323" cy="9968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9DA400-EC35-4184-8543-AAF4F3E6A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92" y="465325"/>
            <a:ext cx="773397" cy="5112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281614C-82AD-48E2-8285-B08D81C45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0" y="98926"/>
            <a:ext cx="1163068" cy="451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FCFDAC-483E-4F6F-8BEF-D4F672AF8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2" y="899636"/>
            <a:ext cx="489471" cy="380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8ED6A5-C655-4A06-8322-24E281A4F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26" y="913478"/>
            <a:ext cx="711117" cy="3508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20AA2D-5A2D-4DD3-92FF-ED8A071BB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569" y="1257545"/>
            <a:ext cx="711117" cy="4218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8E974E-9997-4FC4-8C06-257AF39398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754" y="1694127"/>
            <a:ext cx="784746" cy="247537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B6CBFEFE-A93A-4918-966A-20EEB7E723E5}"/>
              </a:ext>
            </a:extLst>
          </p:cNvPr>
          <p:cNvGrpSpPr/>
          <p:nvPr/>
        </p:nvGrpSpPr>
        <p:grpSpPr>
          <a:xfrm>
            <a:off x="8697691" y="2849950"/>
            <a:ext cx="3009228" cy="1685430"/>
            <a:chOff x="8570802" y="2584816"/>
            <a:chExt cx="2879223" cy="1694414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CD9E2D6-9AD1-4CA1-8391-97E3D47F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70802" y="2584816"/>
              <a:ext cx="2879222" cy="1442555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BAE6053-082F-4291-B946-2FAE775F8A77}"/>
                </a:ext>
              </a:extLst>
            </p:cNvPr>
            <p:cNvSpPr txBox="1"/>
            <p:nvPr/>
          </p:nvSpPr>
          <p:spPr>
            <a:xfrm>
              <a:off x="9290257" y="4026206"/>
              <a:ext cx="2159768" cy="25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latin typeface="+mn-lt"/>
                </a:rPr>
                <a:t>E. N. Landis and D. T. Keane (2010)</a:t>
              </a: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6E9D807C-4B9B-4550-AA2D-04665FC70E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371020" y="5416356"/>
            <a:ext cx="1662567" cy="1184714"/>
          </a:xfrm>
          <a:prstGeom prst="rect">
            <a:avLst/>
          </a:prstGeom>
        </p:spPr>
      </p:pic>
      <p:sp>
        <p:nvSpPr>
          <p:cNvPr id="29" name="Text Box 21">
            <a:extLst>
              <a:ext uri="{FF2B5EF4-FFF2-40B4-BE49-F238E27FC236}">
                <a16:creationId xmlns:a16="http://schemas.microsoft.com/office/drawing/2014/main" id="{AF359954-30FB-4372-9064-FCDE7703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972" y="1855457"/>
            <a:ext cx="2896945" cy="444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5889" tIns="32945" rIns="65889" bIns="32945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400">
                <a:solidFill>
                  <a:schemeClr val="tx1"/>
                </a:solidFill>
                <a:latin typeface="Arial Narrow" pitchFamily="34" charset="0"/>
              </a:defRPr>
            </a:lvl1pPr>
            <a:lvl2pPr indent="-388938" eaLnBrk="0" hangingPunct="0">
              <a:spcBef>
                <a:spcPct val="20000"/>
              </a:spcBef>
              <a:buFont typeface="Arial" charset="0"/>
              <a:buChar char="–"/>
              <a:defRPr sz="3800">
                <a:solidFill>
                  <a:schemeClr val="tx1"/>
                </a:solidFill>
                <a:latin typeface="Arial Narrow" pitchFamily="34" charset="0"/>
              </a:defRPr>
            </a:lvl2pPr>
            <a:lvl3pPr indent="-311150"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Arial Narrow" pitchFamily="34" charset="0"/>
              </a:defRPr>
            </a:lvl3pPr>
            <a:lvl4pPr indent="-31115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Arial Narrow" pitchFamily="34" charset="0"/>
              </a:defRPr>
            </a:lvl4pPr>
            <a:lvl5pPr indent="-31115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5pPr>
            <a:lvl6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6pPr>
            <a:lvl7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7pPr>
            <a:lvl8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8pPr>
            <a:lvl9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Goal of this project: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Get a better understanding of the inter-fiber bonds behavior and impact on paper using a multiscale approach.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Study paper at different scale: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Macro scale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: paper sheet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Meso scale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: fiber network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Micro scale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: fibers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Nano scale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: inter-fiber bonds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" name="Text Box 21">
            <a:extLst>
              <a:ext uri="{FF2B5EF4-FFF2-40B4-BE49-F238E27FC236}">
                <a16:creationId xmlns:a16="http://schemas.microsoft.com/office/drawing/2014/main" id="{8FB06F55-E7B6-46C9-B456-E60081F4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169" y="1844957"/>
            <a:ext cx="2896945" cy="113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5889" tIns="32945" rIns="65889" bIns="32945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400">
                <a:solidFill>
                  <a:schemeClr val="tx1"/>
                </a:solidFill>
                <a:latin typeface="Arial Narrow" pitchFamily="34" charset="0"/>
              </a:defRPr>
            </a:lvl1pPr>
            <a:lvl2pPr indent="-388938" eaLnBrk="0" hangingPunct="0">
              <a:spcBef>
                <a:spcPct val="20000"/>
              </a:spcBef>
              <a:buFont typeface="Arial" charset="0"/>
              <a:buChar char="–"/>
              <a:defRPr sz="3800">
                <a:solidFill>
                  <a:schemeClr val="tx1"/>
                </a:solidFill>
                <a:latin typeface="Arial Narrow" pitchFamily="34" charset="0"/>
              </a:defRPr>
            </a:lvl2pPr>
            <a:lvl3pPr indent="-311150"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Arial Narrow" pitchFamily="34" charset="0"/>
              </a:defRPr>
            </a:lvl3pPr>
            <a:lvl4pPr indent="-311150" eaLnBrk="0" hangingPunct="0">
              <a:spcBef>
                <a:spcPct val="20000"/>
              </a:spcBef>
              <a:buFont typeface="Arial" charset="0"/>
              <a:buChar char="–"/>
              <a:defRPr sz="2700">
                <a:solidFill>
                  <a:schemeClr val="tx1"/>
                </a:solidFill>
                <a:latin typeface="Arial Narrow" pitchFamily="34" charset="0"/>
              </a:defRPr>
            </a:lvl4pPr>
            <a:lvl5pPr indent="-311150" eaLnBrk="0" hangingPunct="0">
              <a:spcBef>
                <a:spcPct val="20000"/>
              </a:spcBef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5pPr>
            <a:lvl6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6pPr>
            <a:lvl7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7pPr>
            <a:lvl8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8pPr>
            <a:lvl9pPr indent="-311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X-ray microtomography</a:t>
            </a:r>
            <a:br>
              <a:rPr lang="fr-FR" altLang="en-US" sz="1200" dirty="0">
                <a:solidFill>
                  <a:srgbClr val="000000"/>
                </a:solidFill>
                <a:latin typeface="Calibri" pitchFamily="34" charset="0"/>
              </a:rPr>
            </a:b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itchFamily="34" charset="0"/>
              </a:rPr>
              <a:t>Micromechanical 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A213BE3-C92B-46C6-A6A7-B2B07EE165B8}"/>
              </a:ext>
            </a:extLst>
          </p:cNvPr>
          <p:cNvSpPr/>
          <p:nvPr/>
        </p:nvSpPr>
        <p:spPr>
          <a:xfrm>
            <a:off x="3374770" y="2132329"/>
            <a:ext cx="1104454" cy="878070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40B1098-4FB2-4542-92F9-D3A112E743EF}"/>
              </a:ext>
            </a:extLst>
          </p:cNvPr>
          <p:cNvSpPr txBox="1"/>
          <p:nvPr/>
        </p:nvSpPr>
        <p:spPr>
          <a:xfrm>
            <a:off x="8347169" y="4922412"/>
            <a:ext cx="342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Mechanical characterization of fibers and individual inter-fiber bonds.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7006B41-CF22-4455-AB96-0ACCFC1D5D50}"/>
              </a:ext>
            </a:extLst>
          </p:cNvPr>
          <p:cNvSpPr txBox="1"/>
          <p:nvPr/>
        </p:nvSpPr>
        <p:spPr>
          <a:xfrm>
            <a:off x="8338622" y="2155866"/>
            <a:ext cx="343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Allows for the 3D reconstruction of samples to study 3 scales at the same time: Fiber network, individual fibers and the fiber contacts.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002F9A7-3C42-4033-9A1D-AE453D71BC91}"/>
              </a:ext>
            </a:extLst>
          </p:cNvPr>
          <p:cNvGrpSpPr/>
          <p:nvPr/>
        </p:nvGrpSpPr>
        <p:grpSpPr>
          <a:xfrm>
            <a:off x="7623937" y="4171851"/>
            <a:ext cx="315578" cy="575871"/>
            <a:chOff x="7928847" y="3026003"/>
            <a:chExt cx="669547" cy="1025897"/>
          </a:xfrm>
        </p:grpSpPr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E27B5B7-A0C2-4AC2-A585-A73751294647}"/>
                </a:ext>
              </a:extLst>
            </p:cNvPr>
            <p:cNvSpPr/>
            <p:nvPr/>
          </p:nvSpPr>
          <p:spPr>
            <a:xfrm>
              <a:off x="8125905" y="3035431"/>
              <a:ext cx="197987" cy="982525"/>
            </a:xfrm>
            <a:custGeom>
              <a:avLst/>
              <a:gdLst>
                <a:gd name="connsiteX0" fmla="*/ 0 w 446085"/>
                <a:gd name="connsiteY0" fmla="*/ 0 h 2205872"/>
                <a:gd name="connsiteX1" fmla="*/ 443060 w 446085"/>
                <a:gd name="connsiteY1" fmla="*/ 1121790 h 2205872"/>
                <a:gd name="connsiteX2" fmla="*/ 160256 w 446085"/>
                <a:gd name="connsiteY2" fmla="*/ 2205872 h 220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085" h="2205872">
                  <a:moveTo>
                    <a:pt x="0" y="0"/>
                  </a:moveTo>
                  <a:cubicBezTo>
                    <a:pt x="208175" y="377072"/>
                    <a:pt x="416351" y="754145"/>
                    <a:pt x="443060" y="1121790"/>
                  </a:cubicBezTo>
                  <a:cubicBezTo>
                    <a:pt x="469769" y="1489435"/>
                    <a:pt x="315012" y="1847653"/>
                    <a:pt x="160256" y="2205872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A267A38-94E4-40E8-BB66-9E16129923ED}"/>
                </a:ext>
              </a:extLst>
            </p:cNvPr>
            <p:cNvSpPr/>
            <p:nvPr/>
          </p:nvSpPr>
          <p:spPr>
            <a:xfrm>
              <a:off x="8003770" y="3026419"/>
              <a:ext cx="480767" cy="982525"/>
            </a:xfrm>
            <a:custGeom>
              <a:avLst/>
              <a:gdLst>
                <a:gd name="connsiteX0" fmla="*/ 659932 w 697639"/>
                <a:gd name="connsiteY0" fmla="*/ 772998 h 772998"/>
                <a:gd name="connsiteX1" fmla="*/ 56 w 697639"/>
                <a:gd name="connsiteY1" fmla="*/ 414780 h 772998"/>
                <a:gd name="connsiteX2" fmla="*/ 622225 w 697639"/>
                <a:gd name="connsiteY2" fmla="*/ 56561 h 772998"/>
                <a:gd name="connsiteX3" fmla="*/ 678786 w 697639"/>
                <a:gd name="connsiteY3" fmla="*/ 28281 h 772998"/>
                <a:gd name="connsiteX4" fmla="*/ 697639 w 697639"/>
                <a:gd name="connsiteY4" fmla="*/ 0 h 7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639" h="772998">
                  <a:moveTo>
                    <a:pt x="659932" y="772998"/>
                  </a:moveTo>
                  <a:cubicBezTo>
                    <a:pt x="333136" y="653592"/>
                    <a:pt x="6340" y="534186"/>
                    <a:pt x="56" y="414780"/>
                  </a:cubicBezTo>
                  <a:cubicBezTo>
                    <a:pt x="-6228" y="295374"/>
                    <a:pt x="509103" y="120977"/>
                    <a:pt x="622225" y="56561"/>
                  </a:cubicBezTo>
                  <a:cubicBezTo>
                    <a:pt x="735347" y="-7856"/>
                    <a:pt x="666217" y="37708"/>
                    <a:pt x="678786" y="28281"/>
                  </a:cubicBezTo>
                  <a:cubicBezTo>
                    <a:pt x="691355" y="18854"/>
                    <a:pt x="694497" y="9427"/>
                    <a:pt x="697639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7ABDE6C6-98B5-4A1B-8D6E-E54CAC91529B}"/>
                </a:ext>
              </a:extLst>
            </p:cNvPr>
            <p:cNvSpPr/>
            <p:nvPr/>
          </p:nvSpPr>
          <p:spPr>
            <a:xfrm>
              <a:off x="7928847" y="3026003"/>
              <a:ext cx="669547" cy="1001379"/>
            </a:xfrm>
            <a:custGeom>
              <a:avLst/>
              <a:gdLst>
                <a:gd name="connsiteX0" fmla="*/ 0 w 1588911"/>
                <a:gd name="connsiteY0" fmla="*/ 0 h 1814071"/>
                <a:gd name="connsiteX1" fmla="*/ 254524 w 1588911"/>
                <a:gd name="connsiteY1" fmla="*/ 1018095 h 1814071"/>
                <a:gd name="connsiteX2" fmla="*/ 961534 w 1588911"/>
                <a:gd name="connsiteY2" fmla="*/ 1263192 h 1814071"/>
                <a:gd name="connsiteX3" fmla="*/ 1536569 w 1588911"/>
                <a:gd name="connsiteY3" fmla="*/ 1762813 h 1814071"/>
                <a:gd name="connsiteX4" fmla="*/ 1527142 w 1588911"/>
                <a:gd name="connsiteY4" fmla="*/ 1772239 h 181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911" h="1814071">
                  <a:moveTo>
                    <a:pt x="0" y="0"/>
                  </a:moveTo>
                  <a:cubicBezTo>
                    <a:pt x="47134" y="403781"/>
                    <a:pt x="94268" y="807563"/>
                    <a:pt x="254524" y="1018095"/>
                  </a:cubicBezTo>
                  <a:cubicBezTo>
                    <a:pt x="414780" y="1228627"/>
                    <a:pt x="747860" y="1139072"/>
                    <a:pt x="961534" y="1263192"/>
                  </a:cubicBezTo>
                  <a:cubicBezTo>
                    <a:pt x="1175208" y="1387312"/>
                    <a:pt x="1442301" y="1677972"/>
                    <a:pt x="1536569" y="1762813"/>
                  </a:cubicBezTo>
                  <a:cubicBezTo>
                    <a:pt x="1630837" y="1847654"/>
                    <a:pt x="1578989" y="1809946"/>
                    <a:pt x="1527142" y="1772239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9DCA2CA-23A9-4373-878A-153EE6006B8D}"/>
                </a:ext>
              </a:extLst>
            </p:cNvPr>
            <p:cNvSpPr/>
            <p:nvPr/>
          </p:nvSpPr>
          <p:spPr>
            <a:xfrm flipH="1">
              <a:off x="8264107" y="3026003"/>
              <a:ext cx="285733" cy="1001377"/>
            </a:xfrm>
            <a:custGeom>
              <a:avLst/>
              <a:gdLst>
                <a:gd name="connsiteX0" fmla="*/ 1372057 w 1372057"/>
                <a:gd name="connsiteY0" fmla="*/ 2548185 h 2548185"/>
                <a:gd name="connsiteX1" fmla="*/ 5170 w 1372057"/>
                <a:gd name="connsiteY1" fmla="*/ 1737480 h 2548185"/>
                <a:gd name="connsiteX2" fmla="*/ 900717 w 1372057"/>
                <a:gd name="connsiteY2" fmla="*/ 1077604 h 2548185"/>
                <a:gd name="connsiteX3" fmla="*/ 806449 w 1372057"/>
                <a:gd name="connsiteY3" fmla="*/ 106643 h 2548185"/>
                <a:gd name="connsiteX4" fmla="*/ 778168 w 1372057"/>
                <a:gd name="connsiteY4" fmla="*/ 68936 h 254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057" h="2548185">
                  <a:moveTo>
                    <a:pt x="1372057" y="2548185"/>
                  </a:moveTo>
                  <a:cubicBezTo>
                    <a:pt x="727892" y="2265381"/>
                    <a:pt x="83727" y="1982577"/>
                    <a:pt x="5170" y="1737480"/>
                  </a:cubicBezTo>
                  <a:cubicBezTo>
                    <a:pt x="-73387" y="1492383"/>
                    <a:pt x="767171" y="1349410"/>
                    <a:pt x="900717" y="1077604"/>
                  </a:cubicBezTo>
                  <a:cubicBezTo>
                    <a:pt x="1034263" y="805798"/>
                    <a:pt x="826874" y="274754"/>
                    <a:pt x="806449" y="106643"/>
                  </a:cubicBezTo>
                  <a:cubicBezTo>
                    <a:pt x="786024" y="-61468"/>
                    <a:pt x="782096" y="3734"/>
                    <a:pt x="778168" y="68936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0669C225-5D5E-4A49-B246-774F24A2C184}"/>
                </a:ext>
              </a:extLst>
            </p:cNvPr>
            <p:cNvSpPr/>
            <p:nvPr/>
          </p:nvSpPr>
          <p:spPr>
            <a:xfrm rot="17744846">
              <a:off x="8010348" y="3264732"/>
              <a:ext cx="500687" cy="501874"/>
            </a:xfrm>
            <a:custGeom>
              <a:avLst/>
              <a:gdLst>
                <a:gd name="connsiteX0" fmla="*/ 0 w 1420719"/>
                <a:gd name="connsiteY0" fmla="*/ 0 h 1404594"/>
                <a:gd name="connsiteX1" fmla="*/ 1282046 w 1420719"/>
                <a:gd name="connsiteY1" fmla="*/ 716438 h 1404594"/>
                <a:gd name="connsiteX2" fmla="*/ 1385740 w 1420719"/>
                <a:gd name="connsiteY2" fmla="*/ 1404594 h 1404594"/>
                <a:gd name="connsiteX3" fmla="*/ 1385740 w 1420719"/>
                <a:gd name="connsiteY3" fmla="*/ 1404594 h 140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0719" h="1404594">
                  <a:moveTo>
                    <a:pt x="0" y="0"/>
                  </a:moveTo>
                  <a:cubicBezTo>
                    <a:pt x="525544" y="241169"/>
                    <a:pt x="1051089" y="482339"/>
                    <a:pt x="1282046" y="716438"/>
                  </a:cubicBezTo>
                  <a:cubicBezTo>
                    <a:pt x="1513003" y="950537"/>
                    <a:pt x="1385740" y="1404594"/>
                    <a:pt x="1385740" y="1404594"/>
                  </a:cubicBezTo>
                  <a:lnTo>
                    <a:pt x="1385740" y="1404594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A54956B8-7E88-4D9F-BBBC-3EC9D246C78A}"/>
                </a:ext>
              </a:extLst>
            </p:cNvPr>
            <p:cNvSpPr/>
            <p:nvPr/>
          </p:nvSpPr>
          <p:spPr>
            <a:xfrm rot="7791069" flipH="1" flipV="1">
              <a:off x="7969506" y="3538987"/>
              <a:ext cx="621484" cy="404342"/>
            </a:xfrm>
            <a:custGeom>
              <a:avLst/>
              <a:gdLst>
                <a:gd name="connsiteX0" fmla="*/ 2516956 w 2516956"/>
                <a:gd name="connsiteY0" fmla="*/ 863659 h 863659"/>
                <a:gd name="connsiteX1" fmla="*/ 1272618 w 2516956"/>
                <a:gd name="connsiteY1" fmla="*/ 34100 h 863659"/>
                <a:gd name="connsiteX2" fmla="*/ 0 w 2516956"/>
                <a:gd name="connsiteY2" fmla="*/ 147222 h 863659"/>
                <a:gd name="connsiteX3" fmla="*/ 0 w 2516956"/>
                <a:gd name="connsiteY3" fmla="*/ 147222 h 86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6956" h="863659">
                  <a:moveTo>
                    <a:pt x="2516956" y="863659"/>
                  </a:moveTo>
                  <a:cubicBezTo>
                    <a:pt x="2104533" y="508582"/>
                    <a:pt x="1692111" y="153506"/>
                    <a:pt x="1272618" y="34100"/>
                  </a:cubicBezTo>
                  <a:cubicBezTo>
                    <a:pt x="853125" y="-85306"/>
                    <a:pt x="0" y="147222"/>
                    <a:pt x="0" y="147222"/>
                  </a:cubicBezTo>
                  <a:lnTo>
                    <a:pt x="0" y="147222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2C82C9FC-4E9C-4C5A-B7CC-39520D01C63C}"/>
              </a:ext>
            </a:extLst>
          </p:cNvPr>
          <p:cNvSpPr/>
          <p:nvPr/>
        </p:nvSpPr>
        <p:spPr>
          <a:xfrm rot="3201061">
            <a:off x="7631126" y="4926914"/>
            <a:ext cx="316873" cy="403300"/>
          </a:xfrm>
          <a:custGeom>
            <a:avLst/>
            <a:gdLst>
              <a:gd name="connsiteX0" fmla="*/ 1234911 w 1234911"/>
              <a:gd name="connsiteY0" fmla="*/ 1583703 h 1583703"/>
              <a:gd name="connsiteX1" fmla="*/ 527901 w 1234911"/>
              <a:gd name="connsiteY1" fmla="*/ 1272619 h 1583703"/>
              <a:gd name="connsiteX2" fmla="*/ 461913 w 1234911"/>
              <a:gd name="connsiteY2" fmla="*/ 443060 h 1583703"/>
              <a:gd name="connsiteX3" fmla="*/ 0 w 1234911"/>
              <a:gd name="connsiteY3" fmla="*/ 0 h 158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911" h="1583703">
                <a:moveTo>
                  <a:pt x="1234911" y="1583703"/>
                </a:moveTo>
                <a:cubicBezTo>
                  <a:pt x="945822" y="1523214"/>
                  <a:pt x="656734" y="1462726"/>
                  <a:pt x="527901" y="1272619"/>
                </a:cubicBezTo>
                <a:cubicBezTo>
                  <a:pt x="399068" y="1082512"/>
                  <a:pt x="549897" y="655163"/>
                  <a:pt x="461913" y="443060"/>
                </a:cubicBezTo>
                <a:cubicBezTo>
                  <a:pt x="373929" y="230957"/>
                  <a:pt x="186964" y="11547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212D07F9-CBCD-4862-AC93-0F7CCF40465B}"/>
              </a:ext>
            </a:extLst>
          </p:cNvPr>
          <p:cNvGrpSpPr/>
          <p:nvPr/>
        </p:nvGrpSpPr>
        <p:grpSpPr>
          <a:xfrm>
            <a:off x="7558345" y="5501468"/>
            <a:ext cx="443999" cy="617789"/>
            <a:chOff x="7409229" y="5805264"/>
            <a:chExt cx="608766" cy="716126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B297ADE1-9AA7-4548-99E2-206ACEFA59DA}"/>
                </a:ext>
              </a:extLst>
            </p:cNvPr>
            <p:cNvGrpSpPr/>
            <p:nvPr/>
          </p:nvGrpSpPr>
          <p:grpSpPr>
            <a:xfrm>
              <a:off x="7409229" y="5805264"/>
              <a:ext cx="608766" cy="716126"/>
              <a:chOff x="7409228" y="5704372"/>
              <a:chExt cx="713915" cy="817018"/>
            </a:xfrm>
          </p:grpSpPr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B4A361BA-5A5F-45D8-A38C-D185824B05F2}"/>
                  </a:ext>
                </a:extLst>
              </p:cNvPr>
              <p:cNvSpPr/>
              <p:nvPr/>
            </p:nvSpPr>
            <p:spPr>
              <a:xfrm>
                <a:off x="7500757" y="5874851"/>
                <a:ext cx="622386" cy="507791"/>
              </a:xfrm>
              <a:custGeom>
                <a:avLst/>
                <a:gdLst>
                  <a:gd name="connsiteX0" fmla="*/ 1198502 w 1198502"/>
                  <a:gd name="connsiteY0" fmla="*/ 1092781 h 1092781"/>
                  <a:gd name="connsiteX1" fmla="*/ 444358 w 1198502"/>
                  <a:gd name="connsiteY1" fmla="*/ 696856 h 1092781"/>
                  <a:gd name="connsiteX2" fmla="*/ 39005 w 1198502"/>
                  <a:gd name="connsiteY2" fmla="*/ 55833 h 1092781"/>
                  <a:gd name="connsiteX3" fmla="*/ 39005 w 1198502"/>
                  <a:gd name="connsiteY3" fmla="*/ 74687 h 109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8502" h="1092781">
                    <a:moveTo>
                      <a:pt x="1198502" y="1092781"/>
                    </a:moveTo>
                    <a:cubicBezTo>
                      <a:pt x="918054" y="981231"/>
                      <a:pt x="637607" y="869681"/>
                      <a:pt x="444358" y="696856"/>
                    </a:cubicBezTo>
                    <a:cubicBezTo>
                      <a:pt x="251109" y="524031"/>
                      <a:pt x="39005" y="55833"/>
                      <a:pt x="39005" y="55833"/>
                    </a:cubicBezTo>
                    <a:cubicBezTo>
                      <a:pt x="-28554" y="-47862"/>
                      <a:pt x="5225" y="13412"/>
                      <a:pt x="39005" y="74687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508849C0-92DC-4591-8104-352A5FB4DF82}"/>
                  </a:ext>
                </a:extLst>
              </p:cNvPr>
              <p:cNvSpPr/>
              <p:nvPr/>
            </p:nvSpPr>
            <p:spPr>
              <a:xfrm>
                <a:off x="7409228" y="5704372"/>
                <a:ext cx="622386" cy="817018"/>
              </a:xfrm>
              <a:custGeom>
                <a:avLst/>
                <a:gdLst>
                  <a:gd name="connsiteX0" fmla="*/ 2073897 w 2073897"/>
                  <a:gd name="connsiteY0" fmla="*/ 0 h 1527142"/>
                  <a:gd name="connsiteX1" fmla="*/ 1489435 w 2073897"/>
                  <a:gd name="connsiteY1" fmla="*/ 895547 h 1527142"/>
                  <a:gd name="connsiteX2" fmla="*/ 716438 w 2073897"/>
                  <a:gd name="connsiteY2" fmla="*/ 1046375 h 1527142"/>
                  <a:gd name="connsiteX3" fmla="*/ 0 w 2073897"/>
                  <a:gd name="connsiteY3" fmla="*/ 1527142 h 152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3897" h="1527142">
                    <a:moveTo>
                      <a:pt x="2073897" y="0"/>
                    </a:moveTo>
                    <a:cubicBezTo>
                      <a:pt x="1894787" y="360575"/>
                      <a:pt x="1715678" y="721151"/>
                      <a:pt x="1489435" y="895547"/>
                    </a:cubicBezTo>
                    <a:cubicBezTo>
                      <a:pt x="1263192" y="1069943"/>
                      <a:pt x="964677" y="941109"/>
                      <a:pt x="716438" y="1046375"/>
                    </a:cubicBezTo>
                    <a:cubicBezTo>
                      <a:pt x="468199" y="1151641"/>
                      <a:pt x="234099" y="1339391"/>
                      <a:pt x="0" y="1527142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E0FE790-CB0A-4C2E-A772-733FD0809DE7}"/>
                </a:ext>
              </a:extLst>
            </p:cNvPr>
            <p:cNvSpPr/>
            <p:nvPr/>
          </p:nvSpPr>
          <p:spPr>
            <a:xfrm>
              <a:off x="7620998" y="6165304"/>
              <a:ext cx="214090" cy="1698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0AED3BB-3720-4643-A2AA-878BAF37D9B2}"/>
              </a:ext>
            </a:extLst>
          </p:cNvPr>
          <p:cNvGrpSpPr/>
          <p:nvPr/>
        </p:nvGrpSpPr>
        <p:grpSpPr>
          <a:xfrm>
            <a:off x="7600698" y="3468310"/>
            <a:ext cx="358196" cy="466793"/>
            <a:chOff x="7375710" y="3624664"/>
            <a:chExt cx="482569" cy="58668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837591A-8517-4760-9CA7-ECCF5721E380}"/>
                </a:ext>
              </a:extLst>
            </p:cNvPr>
            <p:cNvSpPr/>
            <p:nvPr/>
          </p:nvSpPr>
          <p:spPr>
            <a:xfrm>
              <a:off x="7375710" y="3645024"/>
              <a:ext cx="399695" cy="56632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82780EC-3FA6-41EA-ACB5-078B73FB5A79}"/>
                </a:ext>
              </a:extLst>
            </p:cNvPr>
            <p:cNvSpPr/>
            <p:nvPr/>
          </p:nvSpPr>
          <p:spPr>
            <a:xfrm rot="592435">
              <a:off x="7458584" y="3624664"/>
              <a:ext cx="399695" cy="566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B5914772-90FE-4B88-8296-290875AE4F1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061" b="9999"/>
          <a:stretch/>
        </p:blipFill>
        <p:spPr>
          <a:xfrm>
            <a:off x="2608398" y="4768266"/>
            <a:ext cx="2022382" cy="18328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889C5A-DA80-4F91-AA3B-92D2E2FB4DC7}"/>
              </a:ext>
            </a:extLst>
          </p:cNvPr>
          <p:cNvSpPr txBox="1"/>
          <p:nvPr/>
        </p:nvSpPr>
        <p:spPr>
          <a:xfrm>
            <a:off x="1303982" y="4881082"/>
            <a:ext cx="111816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Paper should be:</a:t>
            </a:r>
          </a:p>
          <a:p>
            <a:pPr marL="171450" indent="-171450">
              <a:buFontTx/>
              <a:buChar char="-"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stronger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extensible,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Lower basis</a:t>
            </a:r>
          </a:p>
          <a:p>
            <a:r>
              <a:rPr lang="fr-FR" altLang="en-US" sz="1200" b="1" dirty="0">
                <a:solidFill>
                  <a:srgbClr val="000000"/>
                </a:solidFill>
                <a:latin typeface="Calibri" pitchFamily="34" charset="0"/>
              </a:rPr>
              <a:t>     w</a:t>
            </a: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</a:rPr>
              <a:t>eight</a:t>
            </a:r>
          </a:p>
          <a:p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DF4FA5-ABEC-4B4B-84A3-EA084E0DEB88}"/>
              </a:ext>
            </a:extLst>
          </p:cNvPr>
          <p:cNvSpPr txBox="1"/>
          <p:nvPr/>
        </p:nvSpPr>
        <p:spPr>
          <a:xfrm>
            <a:off x="2362930" y="4588884"/>
            <a:ext cx="307777" cy="20829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800" dirty="0">
                <a:latin typeface="+mn-lt"/>
              </a:rPr>
              <a:t>Ultimate strength (MPa)/density (g.cm</a:t>
            </a:r>
            <a:r>
              <a:rPr lang="en-US" sz="800" baseline="30000" dirty="0">
                <a:latin typeface="+mn-lt"/>
              </a:rPr>
              <a:t>-3</a:t>
            </a:r>
            <a:r>
              <a:rPr lang="en-US" sz="800" dirty="0">
                <a:latin typeface="+mn-lt"/>
              </a:rPr>
              <a:t>)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A5F3D6F-501C-4529-A779-B419E7A5EF23}"/>
              </a:ext>
            </a:extLst>
          </p:cNvPr>
          <p:cNvSpPr txBox="1"/>
          <p:nvPr/>
        </p:nvSpPr>
        <p:spPr>
          <a:xfrm>
            <a:off x="2656844" y="6552748"/>
            <a:ext cx="2062982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800" dirty="0">
                <a:latin typeface="+mn-lt"/>
              </a:rPr>
              <a:t>Ultimate strain (%)</a:t>
            </a:r>
          </a:p>
        </p:txBody>
      </p:sp>
    </p:spTree>
    <p:extLst>
      <p:ext uri="{BB962C8B-B14F-4D97-AF65-F5344CB8AC3E}">
        <p14:creationId xmlns:p14="http://schemas.microsoft.com/office/powerpoint/2010/main" val="20865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Modèle_3S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_3S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PPT_3SR_110604</Template>
  <TotalTime>12295</TotalTime>
  <Words>245</Words>
  <Application>Microsoft Office PowerPoint</Application>
  <PresentationFormat>Personnalisé</PresentationFormat>
  <Paragraphs>73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Microsoft YaHei</vt:lpstr>
      <vt:lpstr>ＭＳ Ｐゴシック</vt:lpstr>
      <vt:lpstr>Arial</vt:lpstr>
      <vt:lpstr>Arial Narrow</vt:lpstr>
      <vt:lpstr>Calibri</vt:lpstr>
      <vt:lpstr>Cambria</vt:lpstr>
      <vt:lpstr>Times New Roman</vt:lpstr>
      <vt:lpstr>Modèle_3SR</vt:lpstr>
      <vt:lpstr>1_Modèle_3SR</vt:lpstr>
      <vt:lpstr>Laboratoire  Sols Solides Structures Risques</vt:lpstr>
      <vt:lpstr>Présentation PowerPoint</vt:lpstr>
    </vt:vector>
  </TitlesOfParts>
  <Company>Laboratoire Sols, Solides, Structures - Pole 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rcailletaud</dc:creator>
  <cp:lastModifiedBy>CLAUZON Julien (clauzonj)</cp:lastModifiedBy>
  <cp:revision>196</cp:revision>
  <dcterms:created xsi:type="dcterms:W3CDTF">2013-10-09T13:54:06Z</dcterms:created>
  <dcterms:modified xsi:type="dcterms:W3CDTF">2025-01-30T09:45:50Z</dcterms:modified>
</cp:coreProperties>
</file>