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3.png" ContentType="image/png"/>
  <Override PartName="/ppt/media/image12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gif" ContentType="image/gif"/>
  <Override PartName="/ppt/media/image10.jpeg" ContentType="image/jpeg"/>
  <Override PartName="/ppt/media/image5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</p:sldIdLst>
  <p:sldSz cx="12658725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5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IN" sz="2000" spc="-1" strike="noStrike">
                <a:latin typeface="Arial"/>
              </a:rPr>
              <a:t>Click to edit the notes format</a:t>
            </a:r>
            <a:endParaRPr b="0" lang="en-IN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IN" sz="1400" spc="-1" strike="noStrike">
                <a:latin typeface="Times New Roman"/>
              </a:rPr>
              <a:t>&lt;header&gt;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98F2DD4-98ED-4DBF-8742-28C58F3895C3}" type="slidenum">
              <a:rPr b="0" lang="en-IN" sz="1400" spc="-1" strike="noStrike"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264960" y="685800"/>
            <a:ext cx="6327360" cy="3428640"/>
          </a:xfrm>
          <a:prstGeom prst="rect">
            <a:avLst/>
          </a:prstGeom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Voici les infos de la semaine :</a:t>
            </a:r>
            <a:endParaRPr b="0" lang="en-IN" sz="2000" spc="-1" strike="noStrike">
              <a:latin typeface="Arial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58E91CB-35FA-4C7E-8501-C90F4BB3DF50}" type="slidenum">
              <a:rPr b="0" lang="fr-FR" sz="17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IN" sz="17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113922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32880" y="3682080"/>
            <a:ext cx="113922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328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4702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484880" y="160452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336520" y="160452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32880" y="368208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484880" y="368208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36520" y="368208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32880" y="1604520"/>
            <a:ext cx="1139220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113922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32880" y="273600"/>
            <a:ext cx="1139220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328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32880" y="1604520"/>
            <a:ext cx="1139220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4702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32880" y="3682080"/>
            <a:ext cx="113922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113922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32880" y="3682080"/>
            <a:ext cx="113922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328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4702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84880" y="160452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336520" y="160452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32880" y="368208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484880" y="368208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36520" y="3682080"/>
            <a:ext cx="3668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113922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32880" y="273600"/>
            <a:ext cx="1139220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328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470280" y="368208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328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470280" y="1604520"/>
            <a:ext cx="5559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32880" y="3682080"/>
            <a:ext cx="113922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32680" y="2440800"/>
            <a:ext cx="6376320" cy="1469520"/>
          </a:xfrm>
          <a:prstGeom prst="rect">
            <a:avLst/>
          </a:prstGeom>
        </p:spPr>
        <p:txBody>
          <a:bodyPr lIns="124920" rIns="124920" tIns="62280" bIns="62280" anchor="ctr">
            <a:normAutofit fontScale="70000"/>
          </a:bodyPr>
          <a:p>
            <a:pPr algn="r">
              <a:lnSpc>
                <a:spcPct val="100000"/>
              </a:lnSpc>
            </a:pPr>
            <a:r>
              <a:rPr b="1" lang="fr-FR" sz="5500" spc="-1" strike="noStrike">
                <a:solidFill>
                  <a:srgbClr val="404040"/>
                </a:solidFill>
                <a:latin typeface="Cambria"/>
              </a:rPr>
              <a:t>Modifiez le style du titre</a:t>
            </a:r>
            <a:endParaRPr b="0" lang="fr-FR" sz="5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9718560" y="6356520"/>
            <a:ext cx="1458720" cy="366480"/>
          </a:xfrm>
          <a:prstGeom prst="rect">
            <a:avLst/>
          </a:prstGeom>
        </p:spPr>
        <p:txBody>
          <a:bodyPr lIns="124920" rIns="124920" tIns="62280" bIns="62280" anchor="ctr">
            <a:noAutofit/>
          </a:bodyPr>
          <a:p>
            <a:pPr algn="r">
              <a:lnSpc>
                <a:spcPct val="100000"/>
              </a:lnSpc>
            </a:pPr>
            <a:fld id="{136D41EB-98CF-4670-885A-F5A4B22C07CF}" type="datetime1"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01/12/2023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738600" y="6356520"/>
            <a:ext cx="5992560" cy="366480"/>
          </a:xfrm>
          <a:prstGeom prst="rect">
            <a:avLst/>
          </a:prstGeom>
        </p:spPr>
        <p:txBody>
          <a:bodyPr lIns="124920" rIns="124920" tIns="62280" bIns="6228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Bienvenue à 3SR - Seminaire le 04 mars 2015 amphi K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1215800" y="6356520"/>
            <a:ext cx="809280" cy="366480"/>
          </a:xfrm>
          <a:prstGeom prst="rect">
            <a:avLst/>
          </a:prstGeom>
        </p:spPr>
        <p:txBody>
          <a:bodyPr lIns="124920" rIns="124920" tIns="62280" bIns="62280" anchor="ctr">
            <a:noAutofit/>
          </a:bodyPr>
          <a:p>
            <a:pPr algn="r">
              <a:lnSpc>
                <a:spcPct val="100000"/>
              </a:lnSpc>
            </a:pPr>
            <a:fld id="{FA150633-7AC9-4792-ABE0-7A6AEFA2C5F1}" type="slidenum"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32880" y="1604520"/>
            <a:ext cx="113922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400" spc="-1" strike="noStrike">
                <a:solidFill>
                  <a:srgbClr val="000000"/>
                </a:solidFill>
                <a:latin typeface="Arial Narrow"/>
              </a:rPr>
              <a:t>Click to edit the outline text format</a:t>
            </a:r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300" spc="-1" strike="noStrike">
                <a:solidFill>
                  <a:srgbClr val="000000"/>
                </a:solidFill>
                <a:latin typeface="Arial Narrow"/>
              </a:rPr>
              <a:t>Second Outline Level</a:t>
            </a:r>
            <a:endParaRPr b="0" lang="fr-FR" sz="3300" spc="-1" strike="noStrike">
              <a:solidFill>
                <a:srgbClr val="000000"/>
              </a:solidFill>
              <a:latin typeface="Arial Narrow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700" spc="-1" strike="noStrike">
                <a:solidFill>
                  <a:srgbClr val="000000"/>
                </a:solidFill>
                <a:latin typeface="Arial Narrow"/>
              </a:rPr>
              <a:t>Third Outline Level</a:t>
            </a:r>
            <a:endParaRPr b="0" lang="fr-FR" sz="2700" spc="-1" strike="noStrike">
              <a:solidFill>
                <a:srgbClr val="000000"/>
              </a:solidFill>
              <a:latin typeface="Arial Narrow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700" spc="-1" strike="noStrike">
                <a:solidFill>
                  <a:srgbClr val="000000"/>
                </a:solidFill>
                <a:latin typeface="Arial Narrow"/>
              </a:rPr>
              <a:t>Fourth Outline Level</a:t>
            </a:r>
            <a:endParaRPr b="0" lang="fr-FR" sz="2700" spc="-1" strike="noStrike">
              <a:solidFill>
                <a:srgbClr val="000000"/>
              </a:solidFill>
              <a:latin typeface="Arial Narrow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 Narrow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 Narrow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9718560" y="6356520"/>
            <a:ext cx="1458720" cy="366480"/>
          </a:xfrm>
          <a:prstGeom prst="rect">
            <a:avLst/>
          </a:prstGeom>
        </p:spPr>
        <p:txBody>
          <a:bodyPr lIns="124920" rIns="124920" tIns="62280" bIns="62280" anchor="ctr">
            <a:noAutofit/>
          </a:bodyPr>
          <a:p>
            <a:pPr algn="r">
              <a:lnSpc>
                <a:spcPct val="100000"/>
              </a:lnSpc>
            </a:pPr>
            <a:fld id="{5E04D860-A461-4E47-84BD-EFC80E82CF34}" type="datetime1"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01/12/2023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738600" y="6356520"/>
            <a:ext cx="5992560" cy="366480"/>
          </a:xfrm>
          <a:prstGeom prst="rect">
            <a:avLst/>
          </a:prstGeom>
        </p:spPr>
        <p:txBody>
          <a:bodyPr lIns="124920" rIns="124920" tIns="62280" bIns="6228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Bienvenue à 3SR - Seminaire le 04 </a:t>
            </a:r>
            <a:r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mars 2015 amphi K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11215800" y="6356520"/>
            <a:ext cx="809280" cy="366480"/>
          </a:xfrm>
          <a:prstGeom prst="rect">
            <a:avLst/>
          </a:prstGeom>
        </p:spPr>
        <p:txBody>
          <a:bodyPr lIns="124920" rIns="124920" tIns="62280" bIns="62280" anchor="ctr">
            <a:noAutofit/>
          </a:bodyPr>
          <a:p>
            <a:pPr algn="r">
              <a:lnSpc>
                <a:spcPct val="100000"/>
              </a:lnSpc>
            </a:pPr>
            <a:fld id="{4E6F5EE0-0DBC-40A3-B38C-E2D00C5FE36C}" type="slidenum">
              <a:rPr b="0" i="1" lang="fr-FR" sz="1400" spc="-1" strike="noStrike">
                <a:solidFill>
                  <a:srgbClr val="8b8b8b"/>
                </a:solidFill>
                <a:latin typeface="Arial Narrow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32880" y="273600"/>
            <a:ext cx="1139220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5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32880" y="1604520"/>
            <a:ext cx="113922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400" spc="-1" strike="noStrike">
                <a:solidFill>
                  <a:srgbClr val="000000"/>
                </a:solidFill>
                <a:latin typeface="Arial Narrow"/>
              </a:rPr>
              <a:t>Click to edit the outline text format</a:t>
            </a:r>
            <a:endParaRPr b="0" lang="fr-FR" sz="4400" spc="-1" strike="noStrike">
              <a:solidFill>
                <a:srgbClr val="000000"/>
              </a:solidFill>
              <a:latin typeface="Arial Narrow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300" spc="-1" strike="noStrike">
                <a:solidFill>
                  <a:srgbClr val="000000"/>
                </a:solidFill>
                <a:latin typeface="Arial Narrow"/>
              </a:rPr>
              <a:t>Second Outline Level</a:t>
            </a:r>
            <a:endParaRPr b="0" lang="fr-FR" sz="3300" spc="-1" strike="noStrike">
              <a:solidFill>
                <a:srgbClr val="000000"/>
              </a:solidFill>
              <a:latin typeface="Arial Narrow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700" spc="-1" strike="noStrike">
                <a:solidFill>
                  <a:srgbClr val="000000"/>
                </a:solidFill>
                <a:latin typeface="Arial Narrow"/>
              </a:rPr>
              <a:t>Third Outline Level</a:t>
            </a:r>
            <a:endParaRPr b="0" lang="fr-FR" sz="2700" spc="-1" strike="noStrike">
              <a:solidFill>
                <a:srgbClr val="000000"/>
              </a:solidFill>
              <a:latin typeface="Arial Narrow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700" spc="-1" strike="noStrike">
                <a:solidFill>
                  <a:srgbClr val="000000"/>
                </a:solidFill>
                <a:latin typeface="Arial Narrow"/>
              </a:rPr>
              <a:t>Fourth Outline Level</a:t>
            </a:r>
            <a:endParaRPr b="0" lang="fr-FR" sz="2700" spc="-1" strike="noStrike">
              <a:solidFill>
                <a:srgbClr val="000000"/>
              </a:solidFill>
              <a:latin typeface="Arial Narrow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 Narrow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 Narrow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39920" y="2278080"/>
            <a:ext cx="9816840" cy="1468080"/>
          </a:xfrm>
          <a:prstGeom prst="rect">
            <a:avLst/>
          </a:prstGeom>
          <a:noFill/>
          <a:ln>
            <a:noFill/>
          </a:ln>
        </p:spPr>
        <p:txBody>
          <a:bodyPr lIns="124920" rIns="124920" tIns="62280" bIns="62280" anchor="ctr">
            <a:normAutofit fontScale="39000"/>
          </a:bodyPr>
          <a:p>
            <a:pPr algn="ctr">
              <a:lnSpc>
                <a:spcPct val="100000"/>
              </a:lnSpc>
            </a:pPr>
            <a:r>
              <a:rPr b="1" lang="fr-FR" sz="5500" spc="-1" strike="noStrike">
                <a:solidFill>
                  <a:srgbClr val="404040"/>
                </a:solidFill>
                <a:latin typeface="Cambria"/>
              </a:rPr>
              <a:t>Laboratoire </a:t>
            </a:r>
            <a:br/>
            <a:r>
              <a:rPr b="1" lang="fr-FR" sz="5500" spc="-1" strike="noStrike">
                <a:solidFill>
                  <a:srgbClr val="404040"/>
                </a:solidFill>
                <a:latin typeface="Cambria"/>
              </a:rPr>
              <a:t>Sols Solides Structures Risques</a:t>
            </a:r>
            <a:endParaRPr b="0" lang="fr-FR" sz="5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2" descr="C:\Users\mdesousa-pfister\Desktop\Image1.png"/>
          <p:cNvPicPr/>
          <p:nvPr/>
        </p:nvPicPr>
        <p:blipFill>
          <a:blip r:embed="rId1"/>
          <a:stretch/>
        </p:blipFill>
        <p:spPr>
          <a:xfrm>
            <a:off x="3538440" y="5519880"/>
            <a:ext cx="1296720" cy="1240920"/>
          </a:xfrm>
          <a:prstGeom prst="rect">
            <a:avLst/>
          </a:prstGeom>
          <a:ln>
            <a:noFill/>
          </a:ln>
        </p:spPr>
      </p:pic>
      <p:pic>
        <p:nvPicPr>
          <p:cNvPr id="90" name="Image 5" descr=""/>
          <p:cNvPicPr/>
          <p:nvPr/>
        </p:nvPicPr>
        <p:blipFill>
          <a:blip r:embed="rId2"/>
          <a:stretch/>
        </p:blipFill>
        <p:spPr>
          <a:xfrm>
            <a:off x="6041160" y="5584320"/>
            <a:ext cx="1728000" cy="971280"/>
          </a:xfrm>
          <a:prstGeom prst="rect">
            <a:avLst/>
          </a:prstGeom>
          <a:ln>
            <a:noFill/>
          </a:ln>
        </p:spPr>
      </p:pic>
      <p:pic>
        <p:nvPicPr>
          <p:cNvPr id="91" name="Image 6" descr=""/>
          <p:cNvPicPr/>
          <p:nvPr/>
        </p:nvPicPr>
        <p:blipFill>
          <a:blip r:embed="rId3"/>
          <a:stretch/>
        </p:blipFill>
        <p:spPr>
          <a:xfrm>
            <a:off x="9353520" y="5469480"/>
            <a:ext cx="1438200" cy="109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advTm="20000" p14:dur="700">
        <p:fade/>
      </p:transition>
    </mc:Choice>
    <mc:Fallback>
      <p:transition spd="med" advTm="20000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234800" y="118800"/>
            <a:ext cx="3526920" cy="1138320"/>
          </a:xfrm>
          <a:prstGeom prst="rect">
            <a:avLst/>
          </a:prstGeom>
          <a:gradFill rotWithShape="0">
            <a:gsLst>
              <a:gs pos="40000">
                <a:srgbClr val="ffffff"/>
              </a:gs>
              <a:gs pos="100000">
                <a:srgbClr val="dfd8e8"/>
              </a:gs>
            </a:gsLst>
            <a:lin ang="5400000"/>
          </a:gradFill>
          <a:ln w="12600">
            <a:noFill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4960800" y="118800"/>
            <a:ext cx="7398000" cy="1138320"/>
          </a:xfrm>
          <a:prstGeom prst="rect">
            <a:avLst/>
          </a:prstGeom>
          <a:gradFill rotWithShape="0">
            <a:gsLst>
              <a:gs pos="40000">
                <a:srgbClr val="ffffff"/>
              </a:gs>
              <a:gs pos="100000">
                <a:srgbClr val="dfd8e8"/>
              </a:gs>
            </a:gsLst>
            <a:lin ang="5400000"/>
          </a:gradFill>
          <a:ln w="12600">
            <a:noFill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Transmission du stress et fracture des réseaux de collagène</a:t>
            </a:r>
            <a:endParaRPr b="0" lang="en-IN" sz="2000" spc="-1" strike="noStrike">
              <a:latin typeface="Arial"/>
            </a:endParaRPr>
          </a:p>
          <a:p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  <a:ea typeface="Noto Sans CJK SC"/>
              </a:rPr>
              <a:t>Stress transmission and fracture in collagen networks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384280" y="150480"/>
            <a:ext cx="2504880" cy="8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i="1" lang="fr-FR" sz="1400" spc="-1" strike="noStrike">
                <a:solidFill>
                  <a:srgbClr val="000000"/>
                </a:solidFill>
                <a:latin typeface="Calibri"/>
              </a:rPr>
              <a:t>Kamal TRIPATHI </a:t>
            </a:r>
            <a:endParaRPr b="0" lang="en-IN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Post-doc, 2023 – 2024 </a:t>
            </a:r>
            <a:endParaRPr b="0" lang="en-IN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3SR Lab  (Dr. Mehdi Bouzid) </a:t>
            </a:r>
            <a:endParaRPr b="0" lang="en-IN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LIPHY (Dr. Jocelyn Étienne)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 rot="16200000">
            <a:off x="-781200" y="3198960"/>
            <a:ext cx="2152800" cy="4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fr-FR" sz="2400" spc="-1" strike="noStrike">
                <a:solidFill>
                  <a:srgbClr val="003366"/>
                </a:solidFill>
                <a:latin typeface="Calibri"/>
                <a:ea typeface="Microsoft YaHei"/>
              </a:rPr>
              <a:t>Equipe CoMHet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1310400" y="1688760"/>
            <a:ext cx="2184120" cy="4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880" rIns="65880" tIns="33120" bIns="33120">
            <a:noAutofit/>
          </a:bodyPr>
          <a:p>
            <a:pPr algn="just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Cancer Cell migration</a:t>
            </a:r>
            <a:endParaRPr b="0" lang="en-IN" sz="14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Cancer cells migrate in the body (metastasis) from </a:t>
            </a:r>
            <a:endParaRPr b="0" lang="en-IN" sz="1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one organ to other,</a:t>
            </a:r>
            <a:endParaRPr b="0" lang="en-IN" sz="1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Migration happens through Extra Cellular Matrix </a:t>
            </a:r>
            <a:endParaRPr b="0" lang="en-IN" sz="1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and collagen network is one of the main </a:t>
            </a:r>
            <a:endParaRPr b="0" lang="en-IN" sz="1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components.</a:t>
            </a:r>
            <a:endParaRPr b="0" lang="en-IN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IN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IN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IN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IN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8686800" y="1554480"/>
            <a:ext cx="3671640" cy="5204880"/>
          </a:xfrm>
          <a:prstGeom prst="roundRect">
            <a:avLst>
              <a:gd name="adj" fmla="val 0"/>
            </a:avLst>
          </a:prstGeom>
          <a:noFill/>
          <a:ln w="3240">
            <a:solidFill>
              <a:srgbClr val="000000"/>
            </a:solidFill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7"/>
          <p:cNvSpPr/>
          <p:nvPr/>
        </p:nvSpPr>
        <p:spPr>
          <a:xfrm>
            <a:off x="4960800" y="1551600"/>
            <a:ext cx="3526920" cy="5208120"/>
          </a:xfrm>
          <a:prstGeom prst="roundRect">
            <a:avLst>
              <a:gd name="adj" fmla="val 0"/>
            </a:avLst>
          </a:prstGeom>
          <a:noFill/>
          <a:ln w="3240">
            <a:solidFill>
              <a:srgbClr val="000000"/>
            </a:solidFill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8"/>
          <p:cNvSpPr/>
          <p:nvPr/>
        </p:nvSpPr>
        <p:spPr>
          <a:xfrm>
            <a:off x="1235160" y="1553400"/>
            <a:ext cx="3526920" cy="5214600"/>
          </a:xfrm>
          <a:prstGeom prst="roundRect">
            <a:avLst>
              <a:gd name="adj" fmla="val 0"/>
            </a:avLst>
          </a:prstGeom>
          <a:noFill/>
          <a:ln w="3240">
            <a:solidFill>
              <a:srgbClr val="000000"/>
            </a:solidFill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9"/>
          <p:cNvSpPr/>
          <p:nvPr/>
        </p:nvSpPr>
        <p:spPr>
          <a:xfrm>
            <a:off x="2430360" y="1355040"/>
            <a:ext cx="1160280" cy="366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fd8e8"/>
              </a:gs>
            </a:gsLst>
            <a:lin ang="54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alibri"/>
              </a:rPr>
              <a:t>Context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101" name="CustomShape 10"/>
          <p:cNvSpPr/>
          <p:nvPr/>
        </p:nvSpPr>
        <p:spPr>
          <a:xfrm>
            <a:off x="6083280" y="1346400"/>
            <a:ext cx="1274760" cy="366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fd8e8"/>
              </a:gs>
            </a:gsLst>
            <a:lin ang="54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alibri"/>
              </a:rPr>
              <a:t>Method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102" name="CustomShape 11"/>
          <p:cNvSpPr/>
          <p:nvPr/>
        </p:nvSpPr>
        <p:spPr>
          <a:xfrm>
            <a:off x="9938880" y="1354320"/>
            <a:ext cx="1167120" cy="366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fd8e8"/>
              </a:gs>
            </a:gsLst>
            <a:lin ang="54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Results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65160" y="150840"/>
            <a:ext cx="1052280" cy="4611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119160" y="558720"/>
            <a:ext cx="789120" cy="701280"/>
          </a:xfrm>
          <a:prstGeom prst="rect">
            <a:avLst/>
          </a:prstGeom>
          <a:ln>
            <a:noFill/>
          </a:ln>
        </p:spPr>
      </p:pic>
      <p:sp>
        <p:nvSpPr>
          <p:cNvPr id="105" name="TextShape 12"/>
          <p:cNvSpPr txBox="1"/>
          <p:nvPr/>
        </p:nvSpPr>
        <p:spPr>
          <a:xfrm>
            <a:off x="1230480" y="4577040"/>
            <a:ext cx="3521520" cy="46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Zuela-Sopilniak Noam and Lammerding Jan 2019, Engineering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approaches to studying cancer cell migration in three-dimensional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environments Phil. Trans. R. Soc. </a:t>
            </a:r>
            <a:endParaRPr b="0" lang="en-IN" sz="10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3"/>
          <a:srcRect l="0" t="0" r="22708" b="0"/>
          <a:stretch/>
        </p:blipFill>
        <p:spPr>
          <a:xfrm>
            <a:off x="1307880" y="2844000"/>
            <a:ext cx="3372120" cy="1728000"/>
          </a:xfrm>
          <a:prstGeom prst="rect">
            <a:avLst/>
          </a:prstGeom>
          <a:ln>
            <a:noFill/>
          </a:ln>
        </p:spPr>
      </p:pic>
      <p:grpSp>
        <p:nvGrpSpPr>
          <p:cNvPr id="107" name="Group 13"/>
          <p:cNvGrpSpPr/>
          <p:nvPr/>
        </p:nvGrpSpPr>
        <p:grpSpPr>
          <a:xfrm>
            <a:off x="1368000" y="5010120"/>
            <a:ext cx="3528000" cy="1751400"/>
            <a:chOff x="1368000" y="5010120"/>
            <a:chExt cx="3528000" cy="1751400"/>
          </a:xfrm>
        </p:grpSpPr>
        <p:pic>
          <p:nvPicPr>
            <p:cNvPr id="108" name="" descr=""/>
            <p:cNvPicPr/>
            <p:nvPr/>
          </p:nvPicPr>
          <p:blipFill>
            <a:blip r:embed="rId4"/>
            <a:stretch/>
          </p:blipFill>
          <p:spPr>
            <a:xfrm>
              <a:off x="1368000" y="5010120"/>
              <a:ext cx="2015640" cy="1751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TextShape 14"/>
            <p:cNvSpPr txBox="1"/>
            <p:nvPr/>
          </p:nvSpPr>
          <p:spPr>
            <a:xfrm>
              <a:off x="3383640" y="5788440"/>
              <a:ext cx="1512360" cy="722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IN" sz="1000" spc="-1" strike="noStrike">
                  <a:latin typeface="Calibri"/>
                </a:rPr>
                <a:t>Markus J. Buehler, PNAS, 2006</a:t>
              </a:r>
              <a:endParaRPr b="0" lang="en-IN" sz="1000" spc="-1" strike="noStrike">
                <a:latin typeface="Calibri"/>
              </a:endParaRPr>
            </a:p>
            <a:p>
              <a:r>
                <a:rPr b="0" lang="en-IN" sz="1000" spc="-1" strike="noStrike">
                  <a:latin typeface="Calibri"/>
                </a:rPr>
                <a:t>www.pnas.org/cgi/doi/10.1073/pnas.0603216103</a:t>
              </a:r>
              <a:endParaRPr b="0" lang="en-IN" sz="1000" spc="-1" strike="noStrike">
                <a:latin typeface="Calibri"/>
              </a:endParaRPr>
            </a:p>
          </p:txBody>
        </p:sp>
      </p:grpSp>
      <p:sp>
        <p:nvSpPr>
          <p:cNvPr id="110" name="TextShape 15"/>
          <p:cNvSpPr txBox="1"/>
          <p:nvPr/>
        </p:nvSpPr>
        <p:spPr>
          <a:xfrm>
            <a:off x="5004000" y="1764000"/>
            <a:ext cx="3420000" cy="85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The networks will be modelled as a 3D system of N </a:t>
            </a:r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polymer-like chains composed of M spherical </a:t>
            </a:r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monomers whose bonded interactions are given by a </a:t>
            </a:r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finite extensible nonlinear elastic potential (FENE) and </a:t>
            </a:r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an angle potential. </a:t>
            </a:r>
            <a:endParaRPr b="0" lang="en-IN" sz="1200" spc="-1" strike="noStrike">
              <a:latin typeface="Calibri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5"/>
          <a:srcRect l="1988" t="5039" r="3907" b="6785"/>
          <a:stretch/>
        </p:blipFill>
        <p:spPr>
          <a:xfrm>
            <a:off x="5976000" y="5076000"/>
            <a:ext cx="2339640" cy="164412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112" name="Formula 16"/>
              <p:cNvSpPr txBox="1"/>
              <p:nvPr/>
            </p:nvSpPr>
            <p:spPr>
              <a:xfrm>
                <a:off x="5447520" y="3024000"/>
                <a:ext cx="2727360" cy="501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U</m:t>
                        </m:r>
                      </m:e>
                      <m:sup>
                        <m:r>
                          <m:t xml:space="preserve">b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0.5</m:t>
                    </m:r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sSubSup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0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  <m:r>
                      <m:t xml:space="preserve">ln</m:t>
                    </m:r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1</m:t>
                        </m:r>
                        <m:r>
                          <m:t xml:space="preserve">−</m:t>
                        </m:r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num>
                                    <m:sSub>
                                      <m:e>
                                        <m:r>
                                          <m:t xml:space="preserve">r</m:t>
                                        </m:r>
                                      </m:e>
                                      <m:sub>
                                        <m:r>
                                          <m:t xml:space="preserve">ij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e>
                                        <m:r>
                                          <m:t xml:space="preserve">R</m:t>
                                        </m:r>
                                      </m:e>
                                      <m:sub>
                                        <m:r>
                                          <m:t xml:space="preserve"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  <m:r>
                      <m:t xml:space="preserve">+</m:t>
                    </m:r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a</m:t>
                        </m:r>
                      </m:sub>
                    </m:sSub>
                    <m:r>
                      <m:t xml:space="preserve">(</m:t>
                    </m:r>
                    <m:sSub>
                      <m:e>
                        <m:r>
                          <m:t xml:space="preserve">θ</m:t>
                        </m:r>
                      </m:e>
                      <m:sub>
                        <m:r>
                          <m:t xml:space="preserve">ij</m:t>
                        </m:r>
                      </m:sub>
                    </m:sSub>
                    <m:r>
                      <m:t xml:space="preserve">−</m:t>
                    </m:r>
                    <m:sSub>
                      <m:e>
                        <m:r>
                          <m:t xml:space="preserve">θ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sSup>
                      <m:e>
                        <m:r>
                          <m:t xml:space="preserve">)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,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13" name="Formula 17"/>
              <p:cNvSpPr txBox="1"/>
              <p:nvPr/>
            </p:nvSpPr>
            <p:spPr>
              <a:xfrm>
                <a:off x="5334480" y="4572000"/>
                <a:ext cx="2211840" cy="39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U</m:t>
                        </m:r>
                      </m:e>
                      <m:sup>
                        <m:r>
                          <m:t xml:space="preserve">nb</m:t>
                        </m:r>
                      </m:sup>
                    </m:sSup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=</m:t>
                    </m:r>
                    <m:r>
                      <m:t xml:space="preserve">A</m:t>
                    </m:r>
                    <m:d>
                      <m:dPr>
                        <m:begChr m:val="["/>
                        <m:endChr m:val="]"/>
                      </m:dPr>
                      <m:e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num>
                                    <m:r>
                                      <m:t xml:space="preserve">σ</m:t>
                                    </m:r>
                                  </m:num>
                                  <m:den>
                                    <m:r>
                                      <m:t xml:space="preserve">r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e>
                                <m:r>
                                  <m:t xml:space="preserve">γ</m:t>
                                </m:r>
                              </m:e>
                              <m:sub>
                                <m:r>
                                  <m:t xml:space="preserve">rep</m:t>
                                </m:r>
                              </m:sub>
                            </m:sSub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num>
                                    <m:r>
                                      <m:t xml:space="preserve">σ</m:t>
                                    </m:r>
                                  </m:num>
                                  <m:den>
                                    <m:r>
                                      <m:t xml:space="preserve">r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e>
                                <m:r>
                                  <m:t xml:space="preserve">γ</m:t>
                                </m:r>
                              </m:e>
                              <m:sub>
                                <m:r>
                                  <m:t xml:space="preserve">att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m:t xml:space="preserve">+</m:t>
                    </m:r>
                    <m:r>
                      <m:t xml:space="preserve">B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κ</m:t>
                            </m:r>
                            <m:r>
                              <m:t xml:space="preserve">r</m:t>
                            </m:r>
                          </m:sup>
                        </m:sSup>
                      </m:num>
                      <m:den>
                        <m:r>
                          <m:t xml:space="preserve">r</m:t>
                        </m:r>
                      </m:den>
                    </m:f>
                    <m:r>
                      <m:t xml:space="preserve">.</m:t>
                    </m:r>
                  </m:oMath>
                </a14:m>
              </a:p>
            </p:txBody>
          </p:sp>
        </mc:Choice>
        <mc:Fallback/>
      </mc:AlternateContent>
      <p:pic>
        <p:nvPicPr>
          <p:cNvPr id="114" name="" descr=""/>
          <p:cNvPicPr/>
          <p:nvPr/>
        </p:nvPicPr>
        <p:blipFill>
          <a:blip r:embed="rId6"/>
          <a:stretch/>
        </p:blipFill>
        <p:spPr>
          <a:xfrm>
            <a:off x="1478520" y="195480"/>
            <a:ext cx="834120" cy="956520"/>
          </a:xfrm>
          <a:prstGeom prst="rect">
            <a:avLst/>
          </a:prstGeom>
          <a:ln>
            <a:noFill/>
          </a:ln>
        </p:spPr>
      </p:pic>
      <p:sp>
        <p:nvSpPr>
          <p:cNvPr id="115" name="TextShape 18"/>
          <p:cNvSpPr txBox="1"/>
          <p:nvPr/>
        </p:nvSpPr>
        <p:spPr>
          <a:xfrm>
            <a:off x="5031000" y="2805840"/>
            <a:ext cx="1755000" cy="269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Wingdings" charset="2"/>
              <a:buChar char=""/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Bonded Interaction</a:t>
            </a:r>
            <a:endParaRPr b="1" lang="en-IN" sz="1200" spc="-1" strike="noStrike">
              <a:latin typeface="Arial"/>
            </a:endParaRPr>
          </a:p>
        </p:txBody>
      </p:sp>
      <p:sp>
        <p:nvSpPr>
          <p:cNvPr id="116" name="TextShape 19"/>
          <p:cNvSpPr txBox="1"/>
          <p:nvPr/>
        </p:nvSpPr>
        <p:spPr>
          <a:xfrm>
            <a:off x="5031360" y="3957840"/>
            <a:ext cx="3392640" cy="85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Wingdings" charset="2"/>
              <a:buChar char=""/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Non-bonded Interaction</a:t>
            </a:r>
            <a:endParaRPr b="0" lang="en-IN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     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The non-bonded interactions are a combination        of Mie and Yukawa Potentials.</a:t>
            </a:r>
            <a:endParaRPr b="0" lang="en-IN" sz="12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7"/>
          <a:stretch/>
        </p:blipFill>
        <p:spPr>
          <a:xfrm>
            <a:off x="7128000" y="3650400"/>
            <a:ext cx="1296000" cy="23760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8"/>
          <a:stretch/>
        </p:blipFill>
        <p:spPr>
          <a:xfrm>
            <a:off x="8818920" y="3133440"/>
            <a:ext cx="1261080" cy="117252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9"/>
          <a:stretch/>
        </p:blipFill>
        <p:spPr>
          <a:xfrm>
            <a:off x="10980000" y="3087000"/>
            <a:ext cx="1224000" cy="1144800"/>
          </a:xfrm>
          <a:prstGeom prst="rect">
            <a:avLst/>
          </a:prstGeom>
          <a:ln>
            <a:noFill/>
          </a:ln>
        </p:spPr>
      </p:pic>
      <p:sp>
        <p:nvSpPr>
          <p:cNvPr id="120" name="TextShape 20"/>
          <p:cNvSpPr txBox="1"/>
          <p:nvPr/>
        </p:nvSpPr>
        <p:spPr>
          <a:xfrm>
            <a:off x="9135360" y="2842200"/>
            <a:ext cx="2960640" cy="28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T = 1.0                                                  T = 0.1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121" name="CustomShape 21"/>
          <p:cNvSpPr/>
          <p:nvPr/>
        </p:nvSpPr>
        <p:spPr>
          <a:xfrm>
            <a:off x="10224000" y="3996000"/>
            <a:ext cx="576000" cy="144000"/>
          </a:xfrm>
          <a:custGeom>
            <a:avLst/>
            <a:gdLst/>
            <a:ahLst/>
            <a:rect l="0" t="0" r="r" b="b"/>
            <a:pathLst>
              <a:path w="1601" h="402">
                <a:moveTo>
                  <a:pt x="0" y="100"/>
                </a:moveTo>
                <a:lnTo>
                  <a:pt x="1200" y="100"/>
                </a:lnTo>
                <a:lnTo>
                  <a:pt x="1200" y="0"/>
                </a:lnTo>
                <a:lnTo>
                  <a:pt x="1600" y="200"/>
                </a:lnTo>
                <a:lnTo>
                  <a:pt x="1200" y="401"/>
                </a:lnTo>
                <a:lnTo>
                  <a:pt x="1200" y="300"/>
                </a:lnTo>
                <a:lnTo>
                  <a:pt x="0" y="300"/>
                </a:lnTo>
                <a:lnTo>
                  <a:pt x="0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extShape 22"/>
          <p:cNvSpPr txBox="1"/>
          <p:nvPr/>
        </p:nvSpPr>
        <p:spPr>
          <a:xfrm>
            <a:off x="8856000" y="4390560"/>
            <a:ext cx="1296000" cy="46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Homogenous Gaseous state</a:t>
            </a:r>
            <a:endParaRPr b="0" lang="en-IN" sz="1200" spc="-1" strike="noStrike">
              <a:latin typeface="Calibri"/>
            </a:endParaRPr>
          </a:p>
        </p:txBody>
      </p:sp>
      <p:sp>
        <p:nvSpPr>
          <p:cNvPr id="123" name="TextShape 23"/>
          <p:cNvSpPr txBox="1"/>
          <p:nvPr/>
        </p:nvSpPr>
        <p:spPr>
          <a:xfrm>
            <a:off x="11016000" y="4390560"/>
            <a:ext cx="1296000" cy="46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e</a:t>
            </a:r>
            <a:endParaRPr b="0" lang="en-IN" sz="1200" spc="-1" strike="noStrike">
              <a:latin typeface="Arial"/>
            </a:endParaRPr>
          </a:p>
        </p:txBody>
      </p:sp>
      <p:grpSp>
        <p:nvGrpSpPr>
          <p:cNvPr id="124" name="Group 24"/>
          <p:cNvGrpSpPr/>
          <p:nvPr/>
        </p:nvGrpSpPr>
        <p:grpSpPr>
          <a:xfrm>
            <a:off x="8739720" y="4698360"/>
            <a:ext cx="3579120" cy="1405080"/>
            <a:chOff x="8739720" y="4698360"/>
            <a:chExt cx="3579120" cy="1405080"/>
          </a:xfrm>
        </p:grpSpPr>
        <p:pic>
          <p:nvPicPr>
            <p:cNvPr id="125" name="" descr=""/>
            <p:cNvPicPr/>
            <p:nvPr/>
          </p:nvPicPr>
          <p:blipFill>
            <a:blip r:embed="rId10"/>
            <a:stretch/>
          </p:blipFill>
          <p:spPr>
            <a:xfrm>
              <a:off x="8739720" y="4806360"/>
              <a:ext cx="1556280" cy="1297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" descr=""/>
            <p:cNvPicPr/>
            <p:nvPr/>
          </p:nvPicPr>
          <p:blipFill>
            <a:blip r:embed="rId11"/>
            <a:stretch/>
          </p:blipFill>
          <p:spPr>
            <a:xfrm>
              <a:off x="10656000" y="4698360"/>
              <a:ext cx="1662840" cy="138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7" name="TextShape 25"/>
          <p:cNvSpPr txBox="1"/>
          <p:nvPr/>
        </p:nvSpPr>
        <p:spPr>
          <a:xfrm>
            <a:off x="8820000" y="1872360"/>
            <a:ext cx="3420000" cy="100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 algn="just">
              <a:buClr>
                <a:srgbClr val="000000"/>
              </a:buClr>
              <a:buFont typeface="Wingdings" charset="2"/>
              <a:buChar char=""/>
            </a:pPr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Cooling the system with correct tuning of parameters yields a gel state.</a:t>
            </a:r>
            <a:endParaRPr b="0" lang="en-IN" sz="1200" spc="-1" strike="noStrike">
              <a:latin typeface="Calibri"/>
            </a:endParaRPr>
          </a:p>
          <a:p>
            <a:pPr marL="216000" indent="-216000" algn="just">
              <a:buClr>
                <a:srgbClr val="000000"/>
              </a:buClr>
              <a:buFont typeface="Wingdings" charset="2"/>
              <a:buChar char=""/>
            </a:pPr>
            <a:endParaRPr b="0" lang="en-IN" sz="1200" spc="-1" strike="noStrike">
              <a:latin typeface="Calibri"/>
            </a:endParaRPr>
          </a:p>
          <a:p>
            <a:pPr marL="216000" indent="-216000" algn="just">
              <a:buClr>
                <a:srgbClr val="000000"/>
              </a:buClr>
              <a:buFont typeface="Wingdings" charset="2"/>
              <a:buChar char=""/>
            </a:pPr>
            <a:r>
              <a:rPr b="0" lang="en-IN" sz="1200" spc="-1" strike="noStrike">
                <a:solidFill>
                  <a:srgbClr val="000000"/>
                </a:solidFill>
                <a:latin typeface="Calibri"/>
                <a:ea typeface="Helvetica Neue"/>
              </a:rPr>
              <a:t>The height of the repulsive shoulder turns out to be  one of the most crucial parameters in achieving the percolated network.</a:t>
            </a:r>
            <a:endParaRPr b="0" lang="en-IN" sz="1200" spc="-1" strike="noStrike">
              <a:latin typeface="Calibri"/>
            </a:endParaRPr>
          </a:p>
        </p:txBody>
      </p:sp>
      <p:grpSp>
        <p:nvGrpSpPr>
          <p:cNvPr id="128" name="Group 26"/>
          <p:cNvGrpSpPr/>
          <p:nvPr/>
        </p:nvGrpSpPr>
        <p:grpSpPr>
          <a:xfrm>
            <a:off x="8820000" y="6045840"/>
            <a:ext cx="3420000" cy="794160"/>
            <a:chOff x="8820000" y="6045840"/>
            <a:chExt cx="3420000" cy="794160"/>
          </a:xfrm>
        </p:grpSpPr>
        <p:sp>
          <p:nvSpPr>
            <p:cNvPr id="129" name="TextShape 27"/>
            <p:cNvSpPr txBox="1"/>
            <p:nvPr/>
          </p:nvSpPr>
          <p:spPr>
            <a:xfrm>
              <a:off x="8820000" y="6264720"/>
              <a:ext cx="3420000" cy="575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marL="216000" indent="-216000" algn="just">
                <a:buClr>
                  <a:srgbClr val="000000"/>
                </a:buClr>
                <a:buFont typeface="Wingdings" charset="2"/>
                <a:buChar char=""/>
              </a:pPr>
              <a:r>
                <a:rPr b="0" lang="en-IN" sz="1200" spc="-1" strike="noStrike">
                  <a:solidFill>
                    <a:srgbClr val="000000"/>
                  </a:solidFill>
                  <a:latin typeface="Calibri"/>
                  <a:ea typeface="Helvetica Neue"/>
                </a:rPr>
                <a:t>Structural and mechanical characterization of the network are to be explored. </a:t>
              </a:r>
              <a:endParaRPr b="0" lang="en-IN" sz="1200" spc="-1" strike="noStrike">
                <a:latin typeface="Calibri"/>
              </a:endParaRPr>
            </a:p>
          </p:txBody>
        </p:sp>
        <p:sp>
          <p:nvSpPr>
            <p:cNvPr id="130" name="TextShape 28"/>
            <p:cNvSpPr txBox="1"/>
            <p:nvPr/>
          </p:nvSpPr>
          <p:spPr>
            <a:xfrm>
              <a:off x="8955360" y="6045840"/>
              <a:ext cx="1755000" cy="269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marL="216000" indent="-216000">
                <a:buClr>
                  <a:srgbClr val="000000"/>
                </a:buClr>
                <a:buFont typeface="Wingdings" charset="2"/>
                <a:buChar char=""/>
              </a:pPr>
              <a:r>
                <a:rPr b="1" lang="fr-FR" sz="1200" spc="-1" strike="noStrike">
                  <a:solidFill>
                    <a:srgbClr val="000000"/>
                  </a:solidFill>
                  <a:latin typeface="Calibri"/>
                </a:rPr>
                <a:t>Future Direction</a:t>
              </a:r>
              <a:endParaRPr b="1" lang="en-IN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advTm="20000" p14:dur="7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PPT_3SR_110604</Template>
  <TotalTime>12238</TotalTime>
  <Application>LibreOffice/6.4.7.2$Linux_X86_64 LibreOffice_project/40$Build-2</Application>
  <Words>201</Words>
  <Paragraphs>44</Paragraphs>
  <Company>Laboratoire Sols, Solides, Structures - Pole CI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2013-10-09T13:54:06Z</dcterms:created>
  <dc:creator>rcailletaud</dc:creator>
  <dc:description/>
  <dc:language>en-IN</dc:language>
  <cp:lastModifiedBy/>
  <dcterms:modified xsi:type="dcterms:W3CDTF">2023-12-01T14:41:14Z</dcterms:modified>
  <cp:revision>220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Laboratoire Sols, Solides, Structures - Pole CI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Personnalisé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</vt:i4>
  </property>
</Properties>
</file>